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0" r:id="rId3"/>
    <p:sldId id="261" r:id="rId4"/>
    <p:sldId id="262" r:id="rId5"/>
    <p:sldId id="270" r:id="rId6"/>
    <p:sldId id="265" r:id="rId7"/>
    <p:sldId id="268" r:id="rId8"/>
    <p:sldId id="267" r:id="rId9"/>
    <p:sldId id="258" r:id="rId10"/>
    <p:sldId id="27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84CC"/>
    <a:srgbClr val="29679F"/>
    <a:srgbClr val="265F92"/>
    <a:srgbClr val="960000"/>
    <a:srgbClr val="CDACE6"/>
    <a:srgbClr val="FF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3" d="100"/>
          <a:sy n="63" d="100"/>
        </p:scale>
        <p:origin x="-126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65"/>
            </a:pPr>
            <a:r>
              <a:rPr lang="ru-RU" sz="1865" dirty="0" smtClean="0"/>
              <a:t>Сокращение регионального</a:t>
            </a:r>
            <a:r>
              <a:rPr lang="ru-RU" sz="1865" baseline="0" dirty="0" smtClean="0"/>
              <a:t> банка данных</a:t>
            </a:r>
            <a:endParaRPr lang="ru-RU" sz="2000" dirty="0"/>
          </a:p>
        </c:rich>
      </c:tx>
      <c:layout/>
      <c:overlay val="0"/>
    </c:title>
    <c:autoTitleDeleted val="0"/>
    <c:view3D>
      <c:rotX val="10"/>
      <c:rotY val="0"/>
      <c:depthPercent val="10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349811034641372E-2"/>
          <c:y val="0.17888984557271417"/>
          <c:w val="0.87517397762675364"/>
          <c:h val="0.6718705161854854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4.6179602447770588E-3"/>
                  <c:y val="-1.294926323980893E-2"/>
                </c:manualLayout>
              </c:layout>
              <c:spPr/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740501746690342E-2"/>
                  <c:y val="-8.1824034703732555E-3"/>
                </c:manualLayout>
              </c:layout>
              <c:tx>
                <c:rich>
                  <a:bodyPr/>
                  <a:lstStyle/>
                  <a:p>
                    <a:pPr>
                      <a:defRPr sz="1800" b="1"/>
                    </a:pPr>
                    <a:r>
                      <a:rPr lang="en-US" sz="1800" dirty="0"/>
                      <a:t>1 </a:t>
                    </a:r>
                    <a:r>
                      <a:rPr lang="en-US" sz="1800" dirty="0" smtClean="0"/>
                      <a:t>512 (-6,4%)</a:t>
                    </a:r>
                    <a:endParaRPr lang="en-US" sz="1600" b="0" i="1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793893129770993E-2"/>
                  <c:y val="-2.7080717333240863E-2"/>
                </c:manualLayout>
              </c:layout>
              <c:tx>
                <c:rich>
                  <a:bodyPr/>
                  <a:lstStyle/>
                  <a:p>
                    <a:pPr>
                      <a:defRPr sz="1800" b="1"/>
                    </a:pPr>
                    <a:r>
                      <a:rPr lang="en-US" sz="1800" dirty="0"/>
                      <a:t>1 </a:t>
                    </a:r>
                    <a:r>
                      <a:rPr lang="en-US" sz="1800" dirty="0" smtClean="0"/>
                      <a:t>198 (-21%)</a:t>
                    </a:r>
                    <a:endParaRPr lang="en-US" sz="1600" b="0" i="1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359659332522888E-2"/>
                  <c:y val="-4.3346233031335633E-2"/>
                </c:manualLayout>
              </c:layout>
              <c:tx>
                <c:rich>
                  <a:bodyPr/>
                  <a:lstStyle/>
                  <a:p>
                    <a:pPr>
                      <a:defRPr sz="1800" b="1"/>
                    </a:pPr>
                    <a:r>
                      <a:rPr lang="en-US" sz="1800" dirty="0" smtClean="0"/>
                      <a:t>906 (-24,4%)</a:t>
                    </a:r>
                    <a:endParaRPr lang="en-US" sz="1600" b="0" i="1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3508033375605613E-2"/>
                  <c:y val="-2.1285138516265147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dirty="0" smtClean="0"/>
                      <a:t>781 (-14%)</a:t>
                    </a:r>
                    <a:endParaRPr lang="en-US" sz="1494" b="0" i="1" dirty="0" smtClean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9082953722491894E-2"/>
                  <c:y val="-1.12865458718313E-2"/>
                </c:manualLayout>
              </c:layout>
              <c:tx>
                <c:rich>
                  <a:bodyPr/>
                  <a:lstStyle/>
                  <a:p>
                    <a:pPr>
                      <a:defRPr sz="1800" b="1"/>
                    </a:pPr>
                    <a:r>
                      <a:rPr lang="en-US" sz="1800" dirty="0" smtClean="0"/>
                      <a:t>659 (-15,6%)</a:t>
                    </a:r>
                    <a:endParaRPr lang="en-US" sz="1600" b="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m/d/yyyy</c:formatCode>
                <c:ptCount val="6"/>
                <c:pt idx="0">
                  <c:v>40909</c:v>
                </c:pt>
                <c:pt idx="1">
                  <c:v>41275</c:v>
                </c:pt>
                <c:pt idx="2">
                  <c:v>41640</c:v>
                </c:pt>
                <c:pt idx="3">
                  <c:v>42005</c:v>
                </c:pt>
                <c:pt idx="4">
                  <c:v>42370</c:v>
                </c:pt>
                <c:pt idx="5">
                  <c:v>42736</c:v>
                </c:pt>
              </c:numCache>
            </c:numRef>
          </c:cat>
          <c:val>
            <c:numRef>
              <c:f>Лист1!$B$2:$B$7</c:f>
              <c:numCache>
                <c:formatCode>#,##0</c:formatCode>
                <c:ptCount val="6"/>
                <c:pt idx="0">
                  <c:v>1615</c:v>
                </c:pt>
                <c:pt idx="1">
                  <c:v>1512</c:v>
                </c:pt>
                <c:pt idx="2">
                  <c:v>1198</c:v>
                </c:pt>
                <c:pt idx="3" formatCode="General">
                  <c:v>906</c:v>
                </c:pt>
                <c:pt idx="4" formatCode="General">
                  <c:v>781</c:v>
                </c:pt>
                <c:pt idx="5" formatCode="General">
                  <c:v>659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8435584"/>
        <c:axId val="28437120"/>
        <c:axId val="0"/>
      </c:bar3DChart>
      <c:dateAx>
        <c:axId val="2843558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28437120"/>
        <c:crosses val="autoZero"/>
        <c:auto val="1"/>
        <c:lblOffset val="100"/>
        <c:baseTimeUnit val="years"/>
      </c:dateAx>
      <c:valAx>
        <c:axId val="28437120"/>
        <c:scaling>
          <c:orientation val="minMax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#,##0" sourceLinked="1"/>
        <c:majorTickMark val="out"/>
        <c:minorTickMark val="none"/>
        <c:tickLblPos val="nextTo"/>
        <c:crossAx val="28435584"/>
        <c:crosses val="autoZero"/>
        <c:crossBetween val="between"/>
      </c:valAx>
      <c:spPr>
        <a:noFill/>
        <a:ln w="23703"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679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C4EB0-D1AF-4C0A-BE67-73984D09FCFE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351CD-FE38-4D97-B884-E0F20E0EA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538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200" y="738188"/>
            <a:ext cx="6583363" cy="37036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C8239B-357F-402A-9396-E799E446410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781684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200" y="738188"/>
            <a:ext cx="6583363" cy="37036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C8239B-357F-402A-9396-E799E446410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858423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200" y="738188"/>
            <a:ext cx="6583363" cy="37036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C8239B-357F-402A-9396-E799E446410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621622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200" y="738188"/>
            <a:ext cx="6583363" cy="37036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C8239B-357F-402A-9396-E799E446410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133013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B5E955-8E64-431C-A9A8-76C6C5211B9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138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79413" y="684213"/>
            <a:ext cx="6099175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7C8239B-357F-402A-9396-E799E4464101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933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7D74-D7B2-456B-B9DE-662D4B1AC9BB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8AE6-FBAD-4B84-A76D-DF353E9FD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273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7D74-D7B2-456B-B9DE-662D4B1AC9BB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8AE6-FBAD-4B84-A76D-DF353E9FD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27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7D74-D7B2-456B-B9DE-662D4B1AC9BB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8AE6-FBAD-4B84-A76D-DF353E9FD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273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7D74-D7B2-456B-B9DE-662D4B1AC9BB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8AE6-FBAD-4B84-A76D-DF353E9FD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258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7D74-D7B2-456B-B9DE-662D4B1AC9BB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8AE6-FBAD-4B84-A76D-DF353E9FD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514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7D74-D7B2-456B-B9DE-662D4B1AC9BB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8AE6-FBAD-4B84-A76D-DF353E9FD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86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7D74-D7B2-456B-B9DE-662D4B1AC9BB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8AE6-FBAD-4B84-A76D-DF353E9FD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37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7D74-D7B2-456B-B9DE-662D4B1AC9BB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8AE6-FBAD-4B84-A76D-DF353E9FD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384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7D74-D7B2-456B-B9DE-662D4B1AC9BB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8AE6-FBAD-4B84-A76D-DF353E9FD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033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7D74-D7B2-456B-B9DE-662D4B1AC9BB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8AE6-FBAD-4B84-A76D-DF353E9FD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34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7D74-D7B2-456B-B9DE-662D4B1AC9BB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8AE6-FBAD-4B84-A76D-DF353E9FD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82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47D74-D7B2-456B-B9DE-662D4B1AC9BB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E8AE6-FBAD-4B84-A76D-DF353E9FD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09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103005" y="145313"/>
            <a:ext cx="7961011" cy="7381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ts val="2600"/>
              </a:lnSpc>
              <a:buSzPct val="100000"/>
              <a:defRPr/>
            </a:pPr>
            <a:r>
              <a:rPr lang="ru-RU" altLang="ru-RU" sz="2000" b="1" dirty="0">
                <a:solidFill>
                  <a:srgbClr val="A8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anose="020B0604020202020204" pitchFamily="34" charset="0"/>
              </a:rPr>
              <a:t>МИНИСТЕРСТВО СОЦИАЛЬНОЙ </a:t>
            </a:r>
          </a:p>
          <a:p>
            <a:pPr algn="ctr">
              <a:lnSpc>
                <a:spcPts val="2600"/>
              </a:lnSpc>
              <a:buSzPct val="100000"/>
              <a:defRPr/>
            </a:pPr>
            <a:r>
              <a:rPr lang="ru-RU" altLang="ru-RU" sz="2000" b="1" dirty="0">
                <a:solidFill>
                  <a:srgbClr val="A8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anose="020B0604020202020204" pitchFamily="34" charset="0"/>
              </a:rPr>
              <a:t>ЗАЩИТЫ НАСЕЛЕНИЯ ТВЕРСКОЙ ОБЛАСТИ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1524000" y="1773361"/>
            <a:ext cx="9144000" cy="2387600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«Эффективность социального сопровождения </a:t>
            </a:r>
            <a:r>
              <a:rPr lang="ru-RU" sz="4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системе государственной помощи семьям с детьми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4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2540" y="4830697"/>
            <a:ext cx="10514120" cy="433771"/>
          </a:xfrm>
        </p:spPr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Е.В. Хохлова,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защиты населения Тверской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38345" y="5932158"/>
            <a:ext cx="12426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SzPct val="100000"/>
              <a:defRPr/>
            </a:pPr>
            <a:r>
              <a:rPr lang="ru-RU" b="1" dirty="0" smtClean="0">
                <a:solidFill>
                  <a:srgbClr val="A8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г</a:t>
            </a:r>
            <a:r>
              <a:rPr lang="ru-RU" b="1" dirty="0">
                <a:solidFill>
                  <a:srgbClr val="A8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. </a:t>
            </a:r>
            <a:r>
              <a:rPr lang="ru-RU" b="1" dirty="0" smtClean="0">
                <a:solidFill>
                  <a:srgbClr val="A8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Тверь</a:t>
            </a:r>
          </a:p>
          <a:p>
            <a:pPr algn="ctr">
              <a:buSzPct val="100000"/>
              <a:defRPr/>
            </a:pPr>
            <a:r>
              <a:rPr lang="ru-RU" b="1" dirty="0" smtClean="0">
                <a:solidFill>
                  <a:srgbClr val="A8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30.06.2017</a:t>
            </a:r>
            <a:endParaRPr lang="ru-RU" b="1" dirty="0">
              <a:solidFill>
                <a:srgbClr val="A88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</p:txBody>
      </p:sp>
      <p:pic>
        <p:nvPicPr>
          <p:cNvPr id="10" name="Picture 2" descr="http://www.gorobzor.ru/public/news/images/31126.jpg"/>
          <p:cNvPicPr>
            <a:picLocks noChangeAspect="1" noChangeArrowheads="1"/>
          </p:cNvPicPr>
          <p:nvPr/>
        </p:nvPicPr>
        <p:blipFill rotWithShape="1">
          <a:blip r:embed="rId3" cstate="print"/>
          <a:srcRect l="17479" t="5618" r="17724" b="4916"/>
          <a:stretch/>
        </p:blipFill>
        <p:spPr bwMode="auto">
          <a:xfrm>
            <a:off x="11257951" y="149794"/>
            <a:ext cx="764704" cy="764704"/>
          </a:xfrm>
          <a:prstGeom prst="rect">
            <a:avLst/>
          </a:prstGeom>
          <a:ln>
            <a:noFill/>
          </a:ln>
          <a:effectLst>
            <a:softEdge rad="38100"/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9" r="19554"/>
          <a:stretch/>
        </p:blipFill>
        <p:spPr>
          <a:xfrm>
            <a:off x="150920" y="151298"/>
            <a:ext cx="755791" cy="76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09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3"/>
          <p:cNvSpPr txBox="1">
            <a:spLocks noChangeArrowheads="1"/>
          </p:cNvSpPr>
          <p:nvPr/>
        </p:nvSpPr>
        <p:spPr bwMode="auto">
          <a:xfrm>
            <a:off x="1771166" y="3084741"/>
            <a:ext cx="8941730" cy="59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base">
              <a:lnSpc>
                <a:spcPts val="39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6600" b="1" dirty="0">
                <a:ln w="12700">
                  <a:solidFill>
                    <a:srgbClr val="9BBB59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9BBB59"/>
                  </a:fgClr>
                  <a:bgClr>
                    <a:srgbClr val="9BBB59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9BBB59">
                      <a:lumMod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внимание.</a:t>
            </a:r>
          </a:p>
        </p:txBody>
      </p:sp>
    </p:spTree>
    <p:extLst>
      <p:ext uri="{BB962C8B-B14F-4D97-AF65-F5344CB8AC3E}">
        <p14:creationId xmlns:p14="http://schemas.microsoft.com/office/powerpoint/2010/main" val="48709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351585" y="9855"/>
            <a:ext cx="7961011" cy="113792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ts val="2600"/>
              </a:lnSpc>
              <a:buSzPct val="100000"/>
              <a:defRPr/>
            </a:pPr>
            <a:r>
              <a:rPr lang="ru-RU" altLang="ru-RU" sz="2000" b="1" dirty="0" smtClean="0">
                <a:solidFill>
                  <a:srgbClr val="A8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anose="020B0604020202020204" pitchFamily="34" charset="0"/>
              </a:rPr>
              <a:t>ФЕДЕРАЛЬНЫЙ ЗАКОН ОТ 28 ДЕКАБРЯ 2013 </a:t>
            </a:r>
            <a:r>
              <a:rPr lang="ru-RU" altLang="ru-RU" sz="2000" b="1" dirty="0">
                <a:solidFill>
                  <a:srgbClr val="A8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anose="020B0604020202020204" pitchFamily="34" charset="0"/>
              </a:rPr>
              <a:t>Г</a:t>
            </a:r>
            <a:r>
              <a:rPr lang="ru-RU" altLang="ru-RU" sz="2000" b="1" dirty="0" smtClean="0">
                <a:solidFill>
                  <a:srgbClr val="A8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anose="020B0604020202020204" pitchFamily="34" charset="0"/>
              </a:rPr>
              <a:t>. № 442-ФЗ «ОБ ОСНОВАХ СОЦИАЛЬНОГО ОБСЛУЖИВАНИЯ ГРАЖДАН В РОССИЙСКОЙ ФЕДЕРАЦИИ»</a:t>
            </a:r>
            <a:endParaRPr lang="ru-RU" altLang="ru-RU" sz="2000" b="1" dirty="0">
              <a:solidFill>
                <a:srgbClr val="A8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7" name="Подзаголовок 2"/>
          <p:cNvSpPr>
            <a:spLocks noGrp="1"/>
          </p:cNvSpPr>
          <p:nvPr>
            <p:ph sz="half" idx="1"/>
          </p:nvPr>
        </p:nvSpPr>
        <p:spPr>
          <a:xfrm>
            <a:off x="639192" y="2916636"/>
            <a:ext cx="5400000" cy="3599573"/>
          </a:xfrm>
          <a:gradFill>
            <a:gsLst>
              <a:gs pos="0">
                <a:srgbClr val="3484CC"/>
              </a:gs>
              <a:gs pos="27000">
                <a:srgbClr val="265F92"/>
              </a:gs>
              <a:gs pos="100000">
                <a:schemeClr val="accent1">
                  <a:lumMod val="50000"/>
                </a:schemeClr>
              </a:gs>
            </a:gsLst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72000">
            <a:normAutofit/>
          </a:bodyPr>
          <a:lstStyle/>
          <a:p>
            <a:endParaRPr lang="ru-RU" sz="2000" b="1" dirty="0" smtClean="0"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cs typeface="Times New Roman" panose="02020603050405020304" pitchFamily="18" charset="0"/>
              </a:rPr>
              <a:t>Социально-бытовые</a:t>
            </a:r>
          </a:p>
          <a:p>
            <a:r>
              <a:rPr lang="ru-RU" sz="2000" b="1" dirty="0" smtClean="0">
                <a:cs typeface="Times New Roman" panose="02020603050405020304" pitchFamily="18" charset="0"/>
              </a:rPr>
              <a:t>Социально-медицинские</a:t>
            </a:r>
          </a:p>
          <a:p>
            <a:r>
              <a:rPr lang="ru-RU" sz="2000" b="1" dirty="0" smtClean="0">
                <a:cs typeface="Times New Roman" panose="02020603050405020304" pitchFamily="18" charset="0"/>
              </a:rPr>
              <a:t>Социально-психологические</a:t>
            </a:r>
          </a:p>
          <a:p>
            <a:r>
              <a:rPr lang="ru-RU" sz="2000" b="1" dirty="0" smtClean="0">
                <a:cs typeface="Times New Roman" panose="02020603050405020304" pitchFamily="18" charset="0"/>
              </a:rPr>
              <a:t>Социально-педагогические</a:t>
            </a:r>
          </a:p>
          <a:p>
            <a:r>
              <a:rPr lang="ru-RU" sz="2000" b="1" dirty="0" smtClean="0">
                <a:cs typeface="Times New Roman" panose="02020603050405020304" pitchFamily="18" charset="0"/>
              </a:rPr>
              <a:t>Социально-трудовые</a:t>
            </a:r>
          </a:p>
          <a:p>
            <a:r>
              <a:rPr lang="ru-RU" sz="2000" b="1" dirty="0" smtClean="0">
                <a:cs typeface="Times New Roman" panose="02020603050405020304" pitchFamily="18" charset="0"/>
              </a:rPr>
              <a:t>Социально-правовые</a:t>
            </a:r>
          </a:p>
          <a:p>
            <a:r>
              <a:rPr lang="ru-RU" sz="2000" b="1" dirty="0" smtClean="0">
                <a:cs typeface="Times New Roman" panose="02020603050405020304" pitchFamily="18" charset="0"/>
              </a:rPr>
              <a:t>Срочные социальные услуги</a:t>
            </a:r>
            <a:endParaRPr lang="ru-RU" sz="2000" b="1" dirty="0">
              <a:cs typeface="Times New Roman" panose="02020603050405020304" pitchFamily="18" charset="0"/>
            </a:endParaRPr>
          </a:p>
          <a:p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6172202" y="2916636"/>
            <a:ext cx="5400000" cy="3599573"/>
          </a:xfrm>
          <a:gradFill>
            <a:gsLst>
              <a:gs pos="0">
                <a:srgbClr val="3484CC"/>
              </a:gs>
              <a:gs pos="20000">
                <a:srgbClr val="29679F"/>
              </a:gs>
              <a:gs pos="100000">
                <a:schemeClr val="accent1">
                  <a:lumMod val="50000"/>
                </a:schemeClr>
              </a:gs>
            </a:gsLst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 smtClean="0"/>
          </a:p>
          <a:p>
            <a:pPr marL="0" indent="0" algn="ctr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b="1" u="sng" dirty="0" smtClean="0"/>
              <a:t>Содействие в предоставлении</a:t>
            </a:r>
          </a:p>
          <a:p>
            <a:pPr marL="0" indent="0" algn="ctr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b="1" dirty="0" smtClean="0"/>
              <a:t>медицинской,</a:t>
            </a:r>
          </a:p>
          <a:p>
            <a:pPr marL="0" indent="0" algn="ctr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b="1" dirty="0" smtClean="0"/>
              <a:t>психологической,</a:t>
            </a:r>
          </a:p>
          <a:p>
            <a:pPr marL="0" indent="0" algn="ctr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b="1" dirty="0" smtClean="0"/>
              <a:t>Педагогической,</a:t>
            </a:r>
          </a:p>
          <a:p>
            <a:pPr marL="0" indent="0" algn="ctr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b="1" dirty="0" smtClean="0"/>
              <a:t>юридической,</a:t>
            </a:r>
          </a:p>
          <a:p>
            <a:pPr marL="0" indent="0" algn="ctr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b="1" dirty="0" smtClean="0"/>
              <a:t>социальной помощи, </a:t>
            </a:r>
          </a:p>
          <a:p>
            <a:pPr marL="0" indent="0" algn="ctr">
              <a:lnSpc>
                <a:spcPts val="2000"/>
              </a:lnSpc>
              <a:spcBef>
                <a:spcPts val="0"/>
              </a:spcBef>
              <a:buNone/>
            </a:pPr>
            <a:r>
              <a:rPr lang="ru-RU" sz="2000" b="1" u="sng" dirty="0" smtClean="0"/>
              <a:t>не относящейся к социальным услугам</a:t>
            </a:r>
            <a:r>
              <a:rPr lang="ru-RU" sz="2000" b="1" dirty="0" smtClean="0"/>
              <a:t>, путем привлечения организаций, предоставляющих такую помощь, </a:t>
            </a:r>
            <a:r>
              <a:rPr lang="ru-RU" sz="2000" b="1" u="sng" dirty="0" smtClean="0"/>
              <a:t>на основании межведомственного взаимодействия</a:t>
            </a:r>
            <a:endParaRPr lang="ru-RU" sz="2000" b="1" u="sng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27465" y="1219424"/>
            <a:ext cx="9993798" cy="458121"/>
          </a:xfr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FFF7F7"/>
                </a:solidFill>
                <a:cs typeface="Times New Roman" panose="02020603050405020304" pitchFamily="18" charset="0"/>
              </a:rPr>
              <a:t>ВИДЫ ДЕЯТЕЛЬНОСТИ СОЦИАЛЬНЫХ УЧРЕЖДЕНИЙ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27465" y="2124570"/>
            <a:ext cx="4428000" cy="67504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65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Предоставление социальных услуг</a:t>
            </a:r>
            <a:endParaRPr lang="ru-RU" sz="20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693262" y="2124570"/>
            <a:ext cx="4428000" cy="67504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Социальное сопровождение</a:t>
            </a:r>
            <a:endParaRPr lang="ru-RU" sz="2000" b="1" dirty="0"/>
          </a:p>
        </p:txBody>
      </p:sp>
      <p:sp>
        <p:nvSpPr>
          <p:cNvPr id="5" name="Стрелка вниз 4"/>
          <p:cNvSpPr/>
          <p:nvPr/>
        </p:nvSpPr>
        <p:spPr>
          <a:xfrm>
            <a:off x="2548128" y="1794565"/>
            <a:ext cx="1524000" cy="212986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9" r="19554"/>
          <a:stretch/>
        </p:blipFill>
        <p:spPr>
          <a:xfrm>
            <a:off x="150920" y="151298"/>
            <a:ext cx="755791" cy="763200"/>
          </a:xfrm>
          <a:prstGeom prst="rect">
            <a:avLst/>
          </a:prstGeom>
        </p:spPr>
      </p:pic>
      <p:pic>
        <p:nvPicPr>
          <p:cNvPr id="13" name="Picture 2" descr="http://www.gorobzor.ru/public/news/images/31126.jpg"/>
          <p:cNvPicPr>
            <a:picLocks noChangeAspect="1" noChangeArrowheads="1"/>
          </p:cNvPicPr>
          <p:nvPr/>
        </p:nvPicPr>
        <p:blipFill rotWithShape="1">
          <a:blip r:embed="rId4" cstate="print"/>
          <a:srcRect l="17479" t="5618" r="17724" b="4916"/>
          <a:stretch/>
        </p:blipFill>
        <p:spPr bwMode="auto">
          <a:xfrm>
            <a:off x="11257951" y="149794"/>
            <a:ext cx="764704" cy="764704"/>
          </a:xfrm>
          <a:prstGeom prst="rect">
            <a:avLst/>
          </a:prstGeom>
          <a:ln>
            <a:noFill/>
          </a:ln>
          <a:effectLst>
            <a:softEdge rad="38100"/>
          </a:effectLst>
        </p:spPr>
      </p:pic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087191" y="6492879"/>
            <a:ext cx="2057400" cy="365125"/>
          </a:xfrm>
        </p:spPr>
        <p:txBody>
          <a:bodyPr/>
          <a:lstStyle/>
          <a:p>
            <a:fld id="{394407BA-AE0F-469E-9E7E-FB40DADB2FA5}" type="slidenum">
              <a:rPr 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8145262" y="1794587"/>
            <a:ext cx="1524000" cy="212986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71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289437" y="151905"/>
            <a:ext cx="7961011" cy="65596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ts val="2600"/>
              </a:lnSpc>
              <a:buSzPct val="100000"/>
              <a:defRPr/>
            </a:pPr>
            <a:r>
              <a:rPr lang="ru-RU" altLang="ru-RU" sz="2000" b="1" dirty="0" smtClean="0">
                <a:solidFill>
                  <a:srgbClr val="A8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anose="020B0604020202020204" pitchFamily="34" charset="0"/>
              </a:rPr>
              <a:t>РЕГИОНАЛЬНАЯ НОРМАТИВНО-ПРАВОВАЯ ОСНОВА СОЦИАЛЬНОГО СОПРОВОЖДЕНИЯ</a:t>
            </a:r>
            <a:endParaRPr lang="ru-RU" altLang="ru-RU" sz="2000" b="1" dirty="0">
              <a:solidFill>
                <a:srgbClr val="A8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7" name="Подзаголовок 2"/>
          <p:cNvSpPr>
            <a:spLocks noGrp="1"/>
          </p:cNvSpPr>
          <p:nvPr>
            <p:ph sz="half" idx="1"/>
          </p:nvPr>
        </p:nvSpPr>
        <p:spPr>
          <a:xfrm>
            <a:off x="502181" y="1123794"/>
            <a:ext cx="5490985" cy="5271447"/>
          </a:xfr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lnSpc>
                <a:spcPts val="1900"/>
              </a:lnSpc>
              <a:spcBef>
                <a:spcPts val="1200"/>
              </a:spcBef>
            </a:pPr>
            <a:endParaRPr lang="ru-RU" sz="1900" b="1" dirty="0" smtClean="0">
              <a:cs typeface="Times New Roman" panose="02020603050405020304" pitchFamily="18" charset="0"/>
            </a:endParaRPr>
          </a:p>
          <a:p>
            <a:pPr>
              <a:lnSpc>
                <a:spcPts val="1900"/>
              </a:lnSpc>
              <a:spcBef>
                <a:spcPts val="1200"/>
              </a:spcBef>
            </a:pPr>
            <a:r>
              <a:rPr lang="ru-RU" sz="1900" b="1" dirty="0" smtClean="0">
                <a:cs typeface="Times New Roman" panose="02020603050405020304" pitchFamily="18" charset="0"/>
              </a:rPr>
              <a:t>Закон Тверской области от 7 ноября 2014 г. № 79-ЗО «Об отдельных вопросах социального обслуживания граждан в Тверской области»</a:t>
            </a:r>
          </a:p>
          <a:p>
            <a:pPr>
              <a:lnSpc>
                <a:spcPts val="1900"/>
              </a:lnSpc>
              <a:spcBef>
                <a:spcPts val="1200"/>
              </a:spcBef>
            </a:pPr>
            <a:r>
              <a:rPr lang="ru-RU" sz="1900" b="1" dirty="0" smtClean="0">
                <a:cs typeface="Times New Roman" panose="02020603050405020304" pitchFamily="18" charset="0"/>
              </a:rPr>
              <a:t>Постановление Правительства Тверской области от 25 ноября 2014 г. № 597-пп «Об утверждении Регламента межведомственного взаимодействия органов государственной власти Тверской области в связи с реализацией полномочий Тверской области в сфере социального обслуживания граждан»</a:t>
            </a:r>
          </a:p>
          <a:p>
            <a:pPr>
              <a:lnSpc>
                <a:spcPts val="1900"/>
              </a:lnSpc>
              <a:spcBef>
                <a:spcPts val="1200"/>
              </a:spcBef>
            </a:pPr>
            <a:r>
              <a:rPr lang="ru-RU" sz="1900" b="1" dirty="0" smtClean="0">
                <a:cs typeface="Times New Roman" panose="02020603050405020304" pitchFamily="18" charset="0"/>
              </a:rPr>
              <a:t>Постановление Правительства Тверской области от 25 ноября 2014 г. № 595-пп «Об утверждении Порядка межведомственного взаимодействия органов государственной власти Тверской области при предоставлении социальных услуг и социального сопровождения»</a:t>
            </a:r>
            <a:endParaRPr lang="ru-RU" sz="1900" b="1" dirty="0"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52393" y="912601"/>
            <a:ext cx="4345756" cy="648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 smtClean="0"/>
              <a:t>В рамках реализации пилотного проекта разработаны:</a:t>
            </a:r>
            <a:endParaRPr lang="ru-RU" sz="2000" b="1" dirty="0"/>
          </a:p>
        </p:txBody>
      </p:sp>
      <p:sp>
        <p:nvSpPr>
          <p:cNvPr id="15" name="Подзаголовок 2"/>
          <p:cNvSpPr>
            <a:spLocks noGrp="1"/>
          </p:cNvSpPr>
          <p:nvPr>
            <p:ph sz="half" idx="1"/>
          </p:nvPr>
        </p:nvSpPr>
        <p:spPr>
          <a:xfrm>
            <a:off x="6305457" y="1684321"/>
            <a:ext cx="5455005" cy="576000"/>
          </a:xfr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pPr marL="0" indent="0" algn="ctr">
              <a:lnSpc>
                <a:spcPts val="1800"/>
              </a:lnSpc>
              <a:buNone/>
            </a:pPr>
            <a:r>
              <a:rPr lang="ru-RU" sz="1800" b="1" dirty="0" smtClean="0">
                <a:cs typeface="Times New Roman" panose="02020603050405020304" pitchFamily="18" charset="0"/>
              </a:rPr>
              <a:t>Региональная </a:t>
            </a:r>
            <a:r>
              <a:rPr lang="ru-RU" sz="1800" b="1" dirty="0">
                <a:cs typeface="Times New Roman" panose="02020603050405020304" pitchFamily="18" charset="0"/>
              </a:rPr>
              <a:t>программа «Семья и дети </a:t>
            </a:r>
            <a:r>
              <a:rPr lang="ru-RU" sz="1800" b="1" dirty="0" err="1">
                <a:cs typeface="Times New Roman" panose="02020603050405020304" pitchFamily="18" charset="0"/>
              </a:rPr>
              <a:t>Верхневолжья</a:t>
            </a:r>
            <a:r>
              <a:rPr lang="ru-RU" sz="1800" b="1" dirty="0" smtClean="0">
                <a:cs typeface="Times New Roman" panose="02020603050405020304" pitchFamily="18" charset="0"/>
              </a:rPr>
              <a:t>»</a:t>
            </a:r>
            <a:endParaRPr lang="ru-RU" sz="1800" b="1" dirty="0">
              <a:cs typeface="Times New Roman" panose="02020603050405020304" pitchFamily="18" charset="0"/>
            </a:endParaRPr>
          </a:p>
        </p:txBody>
      </p:sp>
      <p:sp>
        <p:nvSpPr>
          <p:cNvPr id="21" name="Подзаголовок 2"/>
          <p:cNvSpPr>
            <a:spLocks noGrp="1"/>
          </p:cNvSpPr>
          <p:nvPr>
            <p:ph sz="half" idx="1"/>
          </p:nvPr>
        </p:nvSpPr>
        <p:spPr>
          <a:xfrm>
            <a:off x="6305457" y="5715357"/>
            <a:ext cx="5439631" cy="864087"/>
          </a:xfr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pPr marL="0" indent="0" algn="ctr">
              <a:lnSpc>
                <a:spcPts val="1800"/>
              </a:lnSpc>
              <a:buNone/>
            </a:pPr>
            <a:r>
              <a:rPr lang="ru-RU" sz="1800" b="1" dirty="0" smtClean="0">
                <a:cs typeface="Times New Roman" panose="02020603050405020304" pitchFamily="18" charset="0"/>
              </a:rPr>
              <a:t>Формы</a:t>
            </a:r>
            <a:r>
              <a:rPr lang="ru-RU" sz="1800" b="1" dirty="0">
                <a:cs typeface="Times New Roman" panose="02020603050405020304" pitchFamily="18" charset="0"/>
              </a:rPr>
              <a:t>: заявление, договор, индивидуальная программа социального сопровождения семьи, социальный паспорт семьи, отчеты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9" r="19554"/>
          <a:stretch/>
        </p:blipFill>
        <p:spPr>
          <a:xfrm>
            <a:off x="150920" y="151298"/>
            <a:ext cx="755791" cy="763200"/>
          </a:xfrm>
          <a:prstGeom prst="rect">
            <a:avLst/>
          </a:prstGeom>
        </p:spPr>
      </p:pic>
      <p:pic>
        <p:nvPicPr>
          <p:cNvPr id="22" name="Picture 2" descr="http://www.gorobzor.ru/public/news/images/31126.jpg"/>
          <p:cNvPicPr>
            <a:picLocks noChangeAspect="1" noChangeArrowheads="1"/>
          </p:cNvPicPr>
          <p:nvPr/>
        </p:nvPicPr>
        <p:blipFill rotWithShape="1">
          <a:blip r:embed="rId4" cstate="print"/>
          <a:srcRect l="17479" t="5618" r="17724" b="4916"/>
          <a:stretch/>
        </p:blipFill>
        <p:spPr bwMode="auto">
          <a:xfrm>
            <a:off x="11257951" y="149794"/>
            <a:ext cx="764704" cy="764704"/>
          </a:xfrm>
          <a:prstGeom prst="rect">
            <a:avLst/>
          </a:prstGeom>
          <a:ln>
            <a:noFill/>
          </a:ln>
          <a:effectLst>
            <a:softEdge rad="38100"/>
          </a:effectLst>
        </p:spPr>
      </p:pic>
      <p:sp>
        <p:nvSpPr>
          <p:cNvPr id="2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087191" y="6492879"/>
            <a:ext cx="2057400" cy="365125"/>
          </a:xfrm>
        </p:spPr>
        <p:txBody>
          <a:bodyPr/>
          <a:lstStyle/>
          <a:p>
            <a:fld id="{394407BA-AE0F-469E-9E7E-FB40DADB2FA5}" type="slidenum">
              <a:rPr 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одзаголовок 2"/>
          <p:cNvSpPr>
            <a:spLocks noGrp="1"/>
          </p:cNvSpPr>
          <p:nvPr>
            <p:ph sz="half" idx="1"/>
          </p:nvPr>
        </p:nvSpPr>
        <p:spPr>
          <a:xfrm>
            <a:off x="6297768" y="2352016"/>
            <a:ext cx="5455005" cy="576000"/>
          </a:xfr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pPr marL="0" indent="0" algn="ctr">
              <a:lnSpc>
                <a:spcPts val="1800"/>
              </a:lnSpc>
              <a:buNone/>
            </a:pPr>
            <a:r>
              <a:rPr lang="ru-RU" sz="1800" b="1" dirty="0" smtClean="0">
                <a:cs typeface="Times New Roman" panose="02020603050405020304" pitchFamily="18" charset="0"/>
              </a:rPr>
              <a:t>Положение </a:t>
            </a:r>
            <a:r>
              <a:rPr lang="ru-RU" sz="1800" b="1" dirty="0">
                <a:cs typeface="Times New Roman" panose="02020603050405020304" pitchFamily="18" charset="0"/>
              </a:rPr>
              <a:t>о Службе социального сопровождения семей с детьми</a:t>
            </a:r>
          </a:p>
        </p:txBody>
      </p:sp>
      <p:sp>
        <p:nvSpPr>
          <p:cNvPr id="25" name="Подзаголовок 2"/>
          <p:cNvSpPr>
            <a:spLocks noGrp="1"/>
          </p:cNvSpPr>
          <p:nvPr>
            <p:ph sz="half" idx="1"/>
          </p:nvPr>
        </p:nvSpPr>
        <p:spPr>
          <a:xfrm>
            <a:off x="6305454" y="3008394"/>
            <a:ext cx="5455005" cy="576000"/>
          </a:xfr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ctr">
              <a:lnSpc>
                <a:spcPts val="1800"/>
              </a:lnSpc>
              <a:buNone/>
            </a:pPr>
            <a:r>
              <a:rPr lang="ru-RU" sz="1800" b="1" dirty="0">
                <a:cs typeface="Times New Roman" panose="02020603050405020304" pitchFamily="18" charset="0"/>
              </a:rPr>
              <a:t>Обстоятельства признания права семьи на социальное сопровождение</a:t>
            </a:r>
          </a:p>
        </p:txBody>
      </p:sp>
      <p:sp>
        <p:nvSpPr>
          <p:cNvPr id="26" name="Подзаголовок 2"/>
          <p:cNvSpPr>
            <a:spLocks noGrp="1"/>
          </p:cNvSpPr>
          <p:nvPr>
            <p:ph sz="half" idx="1"/>
          </p:nvPr>
        </p:nvSpPr>
        <p:spPr>
          <a:xfrm>
            <a:off x="6297768" y="3693234"/>
            <a:ext cx="5455005" cy="576000"/>
          </a:xfr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ctr">
              <a:lnSpc>
                <a:spcPts val="1800"/>
              </a:lnSpc>
              <a:buNone/>
            </a:pPr>
            <a:r>
              <a:rPr lang="ru-RU" sz="1800" b="1" dirty="0">
                <a:cs typeface="Times New Roman" panose="02020603050405020304" pitchFamily="18" charset="0"/>
              </a:rPr>
              <a:t>Акт оценки нуждаемости несовершеннолетнего (семьи) в социальном обслуживании</a:t>
            </a:r>
          </a:p>
        </p:txBody>
      </p:sp>
      <p:sp>
        <p:nvSpPr>
          <p:cNvPr id="27" name="Подзаголовок 2"/>
          <p:cNvSpPr>
            <a:spLocks noGrp="1"/>
          </p:cNvSpPr>
          <p:nvPr>
            <p:ph sz="half" idx="1"/>
          </p:nvPr>
        </p:nvSpPr>
        <p:spPr>
          <a:xfrm>
            <a:off x="6296577" y="4369818"/>
            <a:ext cx="5439631" cy="576000"/>
          </a:xfr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marL="0" indent="0" algn="ctr">
              <a:buNone/>
            </a:pPr>
            <a:r>
              <a:rPr lang="ru-RU" sz="1800" b="1" dirty="0">
                <a:cs typeface="Times New Roman" panose="02020603050405020304" pitchFamily="18" charset="0"/>
              </a:rPr>
              <a:t>Порядок внутриведомственного взаимодействия</a:t>
            </a:r>
          </a:p>
        </p:txBody>
      </p:sp>
      <p:sp>
        <p:nvSpPr>
          <p:cNvPr id="28" name="Подзаголовок 2"/>
          <p:cNvSpPr>
            <a:spLocks noGrp="1"/>
          </p:cNvSpPr>
          <p:nvPr>
            <p:ph sz="half" idx="1"/>
          </p:nvPr>
        </p:nvSpPr>
        <p:spPr>
          <a:xfrm>
            <a:off x="6305455" y="5038594"/>
            <a:ext cx="5439631" cy="576000"/>
          </a:xfr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r>
              <a:rPr lang="ru-RU" sz="1800" b="1" dirty="0" err="1" smtClean="0">
                <a:cs typeface="Times New Roman" panose="02020603050405020304" pitchFamily="18" charset="0"/>
              </a:rPr>
              <a:t>Профессиограмма</a:t>
            </a:r>
            <a:r>
              <a:rPr lang="ru-RU" sz="1800" b="1" dirty="0" smtClean="0">
                <a:cs typeface="Times New Roman" panose="02020603050405020304" pitchFamily="18" charset="0"/>
              </a:rPr>
              <a:t> </a:t>
            </a:r>
            <a:r>
              <a:rPr lang="ru-RU" sz="1800" b="1" dirty="0">
                <a:cs typeface="Times New Roman" panose="02020603050405020304" pitchFamily="18" charset="0"/>
              </a:rPr>
              <a:t>специалиста Службы социального сопровождения семьи</a:t>
            </a:r>
          </a:p>
        </p:txBody>
      </p:sp>
    </p:spTree>
    <p:extLst>
      <p:ext uri="{BB962C8B-B14F-4D97-AF65-F5344CB8AC3E}">
        <p14:creationId xmlns:p14="http://schemas.microsoft.com/office/powerpoint/2010/main" val="35686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>
          <a:xfrm>
            <a:off x="2333099" y="1424510"/>
            <a:ext cx="7462345" cy="4992413"/>
          </a:xfrm>
          <a:prstGeom prst="ellipse">
            <a:avLst/>
          </a:prstGeom>
          <a:ln w="444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083765" y="45467"/>
            <a:ext cx="7961011" cy="8690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ts val="2600"/>
              </a:lnSpc>
              <a:buSzPct val="100000"/>
              <a:defRPr/>
            </a:pPr>
            <a:r>
              <a:rPr lang="ru-RU" altLang="ru-RU" sz="2000" b="1" dirty="0" smtClean="0">
                <a:solidFill>
                  <a:srgbClr val="A8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anose="020B0604020202020204" pitchFamily="34" charset="0"/>
              </a:rPr>
              <a:t>МЕЖВЕДОМСТВЕННОЕ ВЗАИМОДЕЙСТВИЕ </a:t>
            </a:r>
          </a:p>
          <a:p>
            <a:pPr algn="ctr">
              <a:lnSpc>
                <a:spcPts val="2600"/>
              </a:lnSpc>
              <a:buSzPct val="100000"/>
              <a:defRPr/>
            </a:pPr>
            <a:r>
              <a:rPr lang="ru-RU" altLang="ru-RU" sz="2000" b="1" dirty="0" smtClean="0">
                <a:solidFill>
                  <a:srgbClr val="A8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anose="020B0604020202020204" pitchFamily="34" charset="0"/>
              </a:rPr>
              <a:t>В ПРОЦЕССЕ СОЦИАЛЬНОГО СОПРОВОЖДЕНИЯ</a:t>
            </a:r>
            <a:endParaRPr lang="ru-RU" altLang="ru-RU" sz="2000" b="1" dirty="0">
              <a:solidFill>
                <a:srgbClr val="A8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9" r="19554"/>
          <a:stretch/>
        </p:blipFill>
        <p:spPr>
          <a:xfrm>
            <a:off x="150920" y="151298"/>
            <a:ext cx="755791" cy="763200"/>
          </a:xfrm>
          <a:prstGeom prst="rect">
            <a:avLst/>
          </a:prstGeom>
        </p:spPr>
      </p:pic>
      <p:pic>
        <p:nvPicPr>
          <p:cNvPr id="17" name="Picture 2" descr="http://www.gorobzor.ru/public/news/images/31126.jpg"/>
          <p:cNvPicPr>
            <a:picLocks noChangeAspect="1" noChangeArrowheads="1"/>
          </p:cNvPicPr>
          <p:nvPr/>
        </p:nvPicPr>
        <p:blipFill rotWithShape="1">
          <a:blip r:embed="rId4" cstate="print"/>
          <a:srcRect l="17479" t="5618" r="17724" b="4916"/>
          <a:stretch/>
        </p:blipFill>
        <p:spPr bwMode="auto">
          <a:xfrm>
            <a:off x="11257951" y="149794"/>
            <a:ext cx="764704" cy="764704"/>
          </a:xfrm>
          <a:prstGeom prst="rect">
            <a:avLst/>
          </a:prstGeom>
          <a:ln>
            <a:noFill/>
          </a:ln>
          <a:effectLst>
            <a:softEdge rad="38100"/>
          </a:effectLst>
        </p:spPr>
      </p:pic>
      <p:sp>
        <p:nvSpPr>
          <p:cNvPr id="1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087191" y="6492879"/>
            <a:ext cx="2057400" cy="365125"/>
          </a:xfrm>
        </p:spPr>
        <p:txBody>
          <a:bodyPr/>
          <a:lstStyle/>
          <a:p>
            <a:fld id="{394407BA-AE0F-469E-9E7E-FB40DADB2FA5}" type="slidenum">
              <a:rPr 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987765" y="2876600"/>
            <a:ext cx="2149397" cy="2088232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СЕМЬЯ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560445" y="3138443"/>
            <a:ext cx="3351395" cy="80386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ts val="1900"/>
              </a:lnSpc>
            </a:pPr>
            <a:r>
              <a:rPr lang="ru-RU" b="1" dirty="0"/>
              <a:t>Отделение профилактики детского и семейного неблагополучия при СРЦ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531292" y="2256316"/>
            <a:ext cx="2959149" cy="6577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ts val="1900"/>
              </a:lnSpc>
              <a:defRPr/>
            </a:pPr>
            <a:r>
              <a:rPr lang="ru-RU" b="1" dirty="0"/>
              <a:t>Органы опеки и попечительства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753087" y="2256317"/>
            <a:ext cx="2726312" cy="65770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ts val="1900"/>
              </a:lnSpc>
              <a:defRPr/>
            </a:pPr>
            <a:r>
              <a:rPr lang="ru-RU" b="1" dirty="0"/>
              <a:t>Организации образования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438792" y="3196080"/>
            <a:ext cx="2954365" cy="58462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ts val="1900"/>
              </a:lnSpc>
              <a:defRPr/>
            </a:pPr>
            <a:r>
              <a:rPr lang="ru-RU" b="1" dirty="0"/>
              <a:t>Учреждения здравоохранения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414271" y="4146098"/>
            <a:ext cx="3157349" cy="58462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ts val="1900"/>
              </a:lnSpc>
              <a:defRPr/>
            </a:pPr>
            <a:r>
              <a:rPr lang="ru-RU" b="1" dirty="0"/>
              <a:t>Подразделения по делам несовершеннолетних УВД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7457778" y="5118278"/>
            <a:ext cx="2704020" cy="58754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ts val="1900"/>
              </a:lnSpc>
              <a:defRPr/>
            </a:pPr>
            <a:r>
              <a:rPr lang="ru-RU" b="1" dirty="0"/>
              <a:t>Служба занятости населения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340988" y="5825021"/>
            <a:ext cx="3179529" cy="73078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ts val="1900"/>
              </a:lnSpc>
              <a:defRPr/>
            </a:pPr>
            <a:r>
              <a:rPr lang="ru-RU" b="1" dirty="0"/>
              <a:t>Учреждения культуры, досуга, спорта и туризма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887694" y="5118277"/>
            <a:ext cx="2811398" cy="58462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ts val="1900"/>
              </a:lnSpc>
              <a:defRPr/>
            </a:pPr>
            <a:r>
              <a:rPr lang="ru-RU" b="1" dirty="0"/>
              <a:t>Молодежные организации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503516" y="4224165"/>
            <a:ext cx="3414108" cy="58462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ts val="1900"/>
              </a:lnSpc>
            </a:pPr>
            <a:r>
              <a:rPr lang="ru-RU" b="1" dirty="0"/>
              <a:t>Отделение по работе с семьей и детьми КЦСОН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393157" y="994293"/>
            <a:ext cx="3271872" cy="1023096"/>
          </a:xfrm>
          <a:prstGeom prst="rect">
            <a:avLst/>
          </a:prstGeom>
          <a:gradFill>
            <a:gsLst>
              <a:gs pos="0">
                <a:srgbClr val="FF0000">
                  <a:alpha val="29000"/>
                </a:srgbClr>
              </a:gs>
              <a:gs pos="27000">
                <a:srgbClr val="C00000"/>
              </a:gs>
              <a:gs pos="100000">
                <a:srgbClr val="9600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Межведомственная </a:t>
            </a:r>
          </a:p>
          <a:p>
            <a:pPr algn="ctr"/>
            <a:r>
              <a:rPr lang="ru-RU" sz="2000" b="1" dirty="0"/>
              <a:t>рабочая группа</a:t>
            </a:r>
          </a:p>
        </p:txBody>
      </p:sp>
    </p:spTree>
    <p:extLst>
      <p:ext uri="{BB962C8B-B14F-4D97-AF65-F5344CB8AC3E}">
        <p14:creationId xmlns:p14="http://schemas.microsoft.com/office/powerpoint/2010/main" val="89555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Овал 33"/>
          <p:cNvSpPr/>
          <p:nvPr/>
        </p:nvSpPr>
        <p:spPr>
          <a:xfrm rot="1553746">
            <a:off x="6877854" y="5692090"/>
            <a:ext cx="2554351" cy="539498"/>
          </a:xfrm>
          <a:prstGeom prst="ellipse">
            <a:avLst/>
          </a:prstGeom>
          <a:gradFill>
            <a:gsLst>
              <a:gs pos="0">
                <a:srgbClr val="C2DCB6"/>
              </a:gs>
              <a:gs pos="50000">
                <a:srgbClr val="C2DCB6"/>
              </a:gs>
              <a:gs pos="100000">
                <a:srgbClr val="B3D6A2"/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prstClr val="black"/>
                </a:solidFill>
              </a:rPr>
              <a:t>УСЛУГИ ФСС</a:t>
            </a:r>
          </a:p>
        </p:txBody>
      </p:sp>
      <p:sp>
        <p:nvSpPr>
          <p:cNvPr id="32" name="Овал 31"/>
          <p:cNvSpPr/>
          <p:nvPr/>
        </p:nvSpPr>
        <p:spPr>
          <a:xfrm rot="919689">
            <a:off x="7145483" y="4944461"/>
            <a:ext cx="2564748" cy="790496"/>
          </a:xfrm>
          <a:prstGeom prst="ellipse">
            <a:avLst/>
          </a:prstGeom>
          <a:gradFill>
            <a:gsLst>
              <a:gs pos="0">
                <a:srgbClr val="C2DCB6"/>
              </a:gs>
              <a:gs pos="50000">
                <a:srgbClr val="C2DCB6"/>
              </a:gs>
              <a:gs pos="100000">
                <a:srgbClr val="B3D6A2"/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prstClr val="black"/>
                </a:solidFill>
              </a:rPr>
              <a:t>УСЛУГИ ОБЩЕСТВЕННЫХ ОРГАНИЗАЦИЙ</a:t>
            </a:r>
          </a:p>
        </p:txBody>
      </p:sp>
      <p:sp>
        <p:nvSpPr>
          <p:cNvPr id="33" name="Овал 32"/>
          <p:cNvSpPr/>
          <p:nvPr/>
        </p:nvSpPr>
        <p:spPr>
          <a:xfrm rot="1641374">
            <a:off x="6259938" y="5911312"/>
            <a:ext cx="2558516" cy="544447"/>
          </a:xfrm>
          <a:prstGeom prst="ellipse">
            <a:avLst/>
          </a:prstGeom>
          <a:gradFill>
            <a:gsLst>
              <a:gs pos="0">
                <a:srgbClr val="C2DCB6"/>
              </a:gs>
              <a:gs pos="50000">
                <a:srgbClr val="C2DCB6"/>
              </a:gs>
              <a:gs pos="100000">
                <a:srgbClr val="B3D6A2"/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prstClr val="black"/>
                </a:solidFill>
              </a:rPr>
              <a:t>УСЛУГИ МСЭ</a:t>
            </a:r>
          </a:p>
        </p:txBody>
      </p:sp>
      <p:sp>
        <p:nvSpPr>
          <p:cNvPr id="31" name="Овал 30"/>
          <p:cNvSpPr/>
          <p:nvPr/>
        </p:nvSpPr>
        <p:spPr>
          <a:xfrm>
            <a:off x="7184927" y="4279038"/>
            <a:ext cx="2493653" cy="585920"/>
          </a:xfrm>
          <a:prstGeom prst="ellipse">
            <a:avLst/>
          </a:prstGeom>
          <a:gradFill>
            <a:gsLst>
              <a:gs pos="0">
                <a:srgbClr val="C2DCB6"/>
              </a:gs>
              <a:gs pos="50000">
                <a:srgbClr val="C2DCB6"/>
              </a:gs>
              <a:gs pos="100000">
                <a:srgbClr val="B3D6A2"/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prstClr val="black"/>
                </a:solidFill>
              </a:rPr>
              <a:t>УСЛУГИ СЛУЖБЫ ЗАНЯТОСТИ</a:t>
            </a:r>
          </a:p>
        </p:txBody>
      </p:sp>
      <p:sp>
        <p:nvSpPr>
          <p:cNvPr id="30" name="Овал 29"/>
          <p:cNvSpPr/>
          <p:nvPr/>
        </p:nvSpPr>
        <p:spPr>
          <a:xfrm rot="21189436">
            <a:off x="6992229" y="3446940"/>
            <a:ext cx="2824531" cy="815631"/>
          </a:xfrm>
          <a:prstGeom prst="ellipse">
            <a:avLst/>
          </a:prstGeom>
          <a:gradFill>
            <a:gsLst>
              <a:gs pos="0">
                <a:srgbClr val="C2DCB6"/>
              </a:gs>
              <a:gs pos="50000">
                <a:srgbClr val="C2DCB6"/>
              </a:gs>
              <a:gs pos="100000">
                <a:srgbClr val="B3D6A2"/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prstClr val="black"/>
                </a:solidFill>
              </a:rPr>
              <a:t>УСЛУГИ ОБРАЗОВАТЕЛЬНЫХ ОРГАНИЗАЦИЙ</a:t>
            </a:r>
          </a:p>
        </p:txBody>
      </p:sp>
      <p:sp>
        <p:nvSpPr>
          <p:cNvPr id="24" name="Овал 23"/>
          <p:cNvSpPr/>
          <p:nvPr/>
        </p:nvSpPr>
        <p:spPr>
          <a:xfrm rot="20842271">
            <a:off x="486169" y="5004708"/>
            <a:ext cx="2865373" cy="89115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prstClr val="black"/>
                </a:solidFill>
              </a:rPr>
              <a:t>СЛУЖБА СОЦИАЛЬНОГО СОПРОВОЖДЕНИЯ</a:t>
            </a:r>
          </a:p>
        </p:txBody>
      </p:sp>
      <p:sp>
        <p:nvSpPr>
          <p:cNvPr id="5" name="Овал 4"/>
          <p:cNvSpPr/>
          <p:nvPr/>
        </p:nvSpPr>
        <p:spPr>
          <a:xfrm rot="879180">
            <a:off x="421516" y="2879879"/>
            <a:ext cx="2783835" cy="8001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prstClr val="black"/>
                </a:solidFill>
              </a:rPr>
              <a:t>УЧРЕЖДЕНИЯ ЗДРАВООХРАНЕНИЯ</a:t>
            </a:r>
          </a:p>
        </p:txBody>
      </p:sp>
      <p:sp>
        <p:nvSpPr>
          <p:cNvPr id="4" name="Овал 3"/>
          <p:cNvSpPr/>
          <p:nvPr/>
        </p:nvSpPr>
        <p:spPr>
          <a:xfrm>
            <a:off x="204081" y="3966988"/>
            <a:ext cx="3103467" cy="783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prstClr val="black"/>
                </a:solidFill>
              </a:rPr>
              <a:t>ОБРАЗОВАТЕЛЬНЫЕ ОРГАНИЗАЦИИ</a:t>
            </a:r>
          </a:p>
        </p:txBody>
      </p:sp>
      <p:sp>
        <p:nvSpPr>
          <p:cNvPr id="7" name="Хорда 6"/>
          <p:cNvSpPr/>
          <p:nvPr/>
        </p:nvSpPr>
        <p:spPr>
          <a:xfrm>
            <a:off x="2712786" y="2443162"/>
            <a:ext cx="4329815" cy="4168478"/>
          </a:xfrm>
          <a:prstGeom prst="chord">
            <a:avLst>
              <a:gd name="adj1" fmla="val 5410482"/>
              <a:gd name="adj2" fmla="val 1618604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 rot="20381842">
            <a:off x="6941235" y="2521272"/>
            <a:ext cx="2926516" cy="871380"/>
          </a:xfrm>
          <a:prstGeom prst="ellipse">
            <a:avLst/>
          </a:prstGeom>
          <a:gradFill>
            <a:gsLst>
              <a:gs pos="0">
                <a:srgbClr val="C2DCB6"/>
              </a:gs>
              <a:gs pos="50000">
                <a:srgbClr val="C2DCB6"/>
              </a:gs>
              <a:gs pos="100000">
                <a:srgbClr val="B3D6A2"/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prstClr val="black"/>
                </a:solidFill>
              </a:rPr>
              <a:t>УСЛУГИ УЧРЕЖДЕНИЙ ЗДРАВООХРАНЕНИЯ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45969" y="2977484"/>
            <a:ext cx="190789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alibri" panose="020F0502020204030204"/>
              </a:rPr>
              <a:t>УСТАНОВЛЕНИЕ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alibri" panose="020F0502020204030204"/>
              </a:rPr>
              <a:t>КОНТАКТА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alibri" panose="020F0502020204030204"/>
              </a:rPr>
              <a:t>С СЕМЬЕЙ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alibri" panose="020F0502020204030204"/>
              </a:rPr>
              <a:t>И БЛИЖАЙШИМ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alibri" panose="020F0502020204030204"/>
              </a:rPr>
              <a:t>ОКРУЖЕНИЕМ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b="1" dirty="0">
              <a:solidFill>
                <a:prstClr val="black"/>
              </a:solidFill>
              <a:latin typeface="Calibri" panose="020F050202020403020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alibri" panose="020F0502020204030204"/>
              </a:rPr>
              <a:t>СБОР </a:t>
            </a:r>
            <a:r>
              <a:rPr lang="ru-RU" b="1" dirty="0" smtClean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ru-RU" b="1" dirty="0" smtClean="0">
                <a:solidFill>
                  <a:prstClr val="black"/>
                </a:solidFill>
                <a:latin typeface="Calibri" panose="020F0502020204030204"/>
              </a:rPr>
            </a:br>
            <a:r>
              <a:rPr lang="ru-RU" b="1" dirty="0" smtClean="0">
                <a:solidFill>
                  <a:prstClr val="black"/>
                </a:solidFill>
                <a:latin typeface="Calibri" panose="020F0502020204030204"/>
              </a:rPr>
              <a:t>ДОКУМЕНТОВ</a:t>
            </a:r>
            <a:endParaRPr lang="ru-RU" b="1" dirty="0">
              <a:solidFill>
                <a:prstClr val="black"/>
              </a:solidFill>
              <a:latin typeface="Calibri" panose="020F050202020403020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b="1" dirty="0">
              <a:solidFill>
                <a:prstClr val="black"/>
              </a:solidFill>
              <a:latin typeface="Calibri" panose="020F050202020403020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alibri" panose="020F0502020204030204"/>
              </a:rPr>
              <a:t>КОМПЛЕКСНОЕ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alibri" panose="020F0502020204030204"/>
              </a:rPr>
              <a:t>ОБСЛЕДОВАНИЕ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alibri" panose="020F0502020204030204"/>
              </a:rPr>
              <a:t>СЕМЬИ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906635" y="2443163"/>
            <a:ext cx="355743" cy="416847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kern="800" dirty="0">
                <a:solidFill>
                  <a:schemeClr val="bg1"/>
                </a:solidFill>
              </a:rPr>
              <a:t>З</a:t>
            </a:r>
          </a:p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kern="800" dirty="0">
                <a:solidFill>
                  <a:schemeClr val="bg1"/>
                </a:solidFill>
              </a:rPr>
              <a:t>А</a:t>
            </a:r>
          </a:p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kern="800" dirty="0">
                <a:solidFill>
                  <a:schemeClr val="bg1"/>
                </a:solidFill>
              </a:rPr>
              <a:t>К</a:t>
            </a:r>
          </a:p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kern="800" dirty="0">
                <a:solidFill>
                  <a:schemeClr val="bg1"/>
                </a:solidFill>
              </a:rPr>
              <a:t>Л</a:t>
            </a:r>
          </a:p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kern="800" dirty="0">
                <a:solidFill>
                  <a:schemeClr val="bg1"/>
                </a:solidFill>
              </a:rPr>
              <a:t>Ю</a:t>
            </a:r>
          </a:p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kern="800" dirty="0">
                <a:solidFill>
                  <a:schemeClr val="bg1"/>
                </a:solidFill>
              </a:rPr>
              <a:t>Ч</a:t>
            </a:r>
          </a:p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kern="800" dirty="0">
                <a:solidFill>
                  <a:schemeClr val="bg1"/>
                </a:solidFill>
              </a:rPr>
              <a:t>Е</a:t>
            </a:r>
          </a:p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kern="800" dirty="0">
                <a:solidFill>
                  <a:schemeClr val="bg1"/>
                </a:solidFill>
              </a:rPr>
              <a:t>Н</a:t>
            </a:r>
          </a:p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kern="800" dirty="0">
                <a:solidFill>
                  <a:schemeClr val="bg1"/>
                </a:solidFill>
              </a:rPr>
              <a:t>И</a:t>
            </a:r>
          </a:p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kern="800" dirty="0">
                <a:solidFill>
                  <a:schemeClr val="bg1"/>
                </a:solidFill>
              </a:rPr>
              <a:t>Е</a:t>
            </a:r>
          </a:p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endParaRPr lang="ru-RU" sz="1600" b="1" kern="800" dirty="0">
              <a:solidFill>
                <a:schemeClr val="bg1"/>
              </a:solidFill>
            </a:endParaRPr>
          </a:p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kern="800" dirty="0">
                <a:solidFill>
                  <a:schemeClr val="bg1"/>
                </a:solidFill>
              </a:rPr>
              <a:t>Д</a:t>
            </a:r>
          </a:p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kern="800" dirty="0">
                <a:solidFill>
                  <a:schemeClr val="bg1"/>
                </a:solidFill>
              </a:rPr>
              <a:t>О</a:t>
            </a:r>
          </a:p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kern="800" dirty="0">
                <a:solidFill>
                  <a:schemeClr val="bg1"/>
                </a:solidFill>
              </a:rPr>
              <a:t>Г</a:t>
            </a:r>
          </a:p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kern="800" dirty="0">
                <a:solidFill>
                  <a:schemeClr val="bg1"/>
                </a:solidFill>
              </a:rPr>
              <a:t>О</a:t>
            </a:r>
          </a:p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kern="800" dirty="0">
                <a:solidFill>
                  <a:schemeClr val="bg1"/>
                </a:solidFill>
              </a:rPr>
              <a:t>В</a:t>
            </a:r>
          </a:p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kern="800" dirty="0">
                <a:solidFill>
                  <a:schemeClr val="bg1"/>
                </a:solidFill>
              </a:rPr>
              <a:t>О</a:t>
            </a:r>
          </a:p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kern="800" dirty="0">
                <a:solidFill>
                  <a:schemeClr val="bg1"/>
                </a:solidFill>
              </a:rPr>
              <a:t>Р</a:t>
            </a:r>
          </a:p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kern="800" dirty="0">
                <a:solidFill>
                  <a:schemeClr val="bg1"/>
                </a:solidFill>
              </a:rPr>
              <a:t>А</a:t>
            </a:r>
          </a:p>
        </p:txBody>
      </p:sp>
      <p:sp>
        <p:nvSpPr>
          <p:cNvPr id="26" name="Выноска со стрелкой вниз 25"/>
          <p:cNvSpPr/>
          <p:nvPr/>
        </p:nvSpPr>
        <p:spPr>
          <a:xfrm>
            <a:off x="2765053" y="1111735"/>
            <a:ext cx="2096919" cy="1314450"/>
          </a:xfrm>
          <a:prstGeom prst="downArrowCallout">
            <a:avLst/>
          </a:prstGeom>
          <a:ln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50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75000"/>
                  </a:schemeClr>
                </a:gs>
              </a:gsLst>
              <a:lin ang="5400000" scaled="0"/>
            </a:gra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</a:rPr>
              <a:t>Этап </a:t>
            </a:r>
            <a:endParaRPr lang="ru-RU" b="1" dirty="0">
              <a:solidFill>
                <a:prstClr val="black"/>
              </a:solidFill>
            </a:endParaRPr>
          </a:p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</a:rPr>
              <a:t>социального инспектирования </a:t>
            </a:r>
          </a:p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</a:rPr>
              <a:t>и диагностики</a:t>
            </a:r>
          </a:p>
        </p:txBody>
      </p:sp>
      <p:sp>
        <p:nvSpPr>
          <p:cNvPr id="27" name="Выноска со стрелкой вниз 26"/>
          <p:cNvSpPr/>
          <p:nvPr/>
        </p:nvSpPr>
        <p:spPr>
          <a:xfrm>
            <a:off x="428965" y="1111735"/>
            <a:ext cx="2176911" cy="971550"/>
          </a:xfrm>
          <a:prstGeom prst="downArrowCallout">
            <a:avLst/>
          </a:prstGeom>
          <a:ln w="3175"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</a:gra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</a:rPr>
              <a:t>Этап </a:t>
            </a:r>
            <a:endParaRPr lang="ru-RU" b="1" dirty="0">
              <a:solidFill>
                <a:prstClr val="black"/>
              </a:solidFill>
            </a:endParaRPr>
          </a:p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</a:rPr>
              <a:t>выявления</a:t>
            </a:r>
          </a:p>
        </p:txBody>
      </p:sp>
      <p:sp>
        <p:nvSpPr>
          <p:cNvPr id="28" name="Выноска со стрелкой вниз 27"/>
          <p:cNvSpPr/>
          <p:nvPr/>
        </p:nvSpPr>
        <p:spPr>
          <a:xfrm>
            <a:off x="5302801" y="1111735"/>
            <a:ext cx="2058339" cy="1314450"/>
          </a:xfrm>
          <a:prstGeom prst="downArrowCallout">
            <a:avLst/>
          </a:prstGeom>
          <a:ln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5400000" scaled="0"/>
            </a:gra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</a:rPr>
              <a:t>Этап </a:t>
            </a:r>
            <a:endParaRPr lang="ru-RU" b="1" dirty="0">
              <a:solidFill>
                <a:prstClr val="black"/>
              </a:solidFill>
            </a:endParaRPr>
          </a:p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</a:rPr>
              <a:t>планирования</a:t>
            </a:r>
          </a:p>
        </p:txBody>
      </p:sp>
      <p:sp>
        <p:nvSpPr>
          <p:cNvPr id="35" name="Выноска со стрелкой вниз 34"/>
          <p:cNvSpPr/>
          <p:nvPr/>
        </p:nvSpPr>
        <p:spPr>
          <a:xfrm>
            <a:off x="7516627" y="1126023"/>
            <a:ext cx="2304000" cy="971550"/>
          </a:xfrm>
          <a:prstGeom prst="downArrowCallout">
            <a:avLst/>
          </a:prstGeom>
          <a:gradFill>
            <a:gsLst>
              <a:gs pos="0">
                <a:srgbClr val="C2DCB6"/>
              </a:gs>
              <a:gs pos="50000">
                <a:srgbClr val="C2DCB6"/>
              </a:gs>
              <a:gs pos="100000">
                <a:srgbClr val="B3D6A2"/>
              </a:gs>
            </a:gsLst>
          </a:gradFill>
          <a:ln>
            <a:gradFill>
              <a:gsLst>
                <a:gs pos="0">
                  <a:schemeClr val="accent6">
                    <a:lumMod val="40000"/>
                    <a:lumOff val="6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</a:rPr>
              <a:t>Этап </a:t>
            </a:r>
            <a:endParaRPr lang="ru-RU" b="1" dirty="0">
              <a:solidFill>
                <a:prstClr val="black"/>
              </a:solidFill>
            </a:endParaRPr>
          </a:p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</a:rPr>
              <a:t>«профессионального сопровождения»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087191" y="6492879"/>
            <a:ext cx="2057400" cy="365125"/>
          </a:xfrm>
        </p:spPr>
        <p:txBody>
          <a:bodyPr/>
          <a:lstStyle/>
          <a:p>
            <a:fld id="{394407BA-AE0F-469E-9E7E-FB40DADB2FA5}" type="slidenum">
              <a:rPr 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Заголовок 8"/>
          <p:cNvSpPr>
            <a:spLocks noGrp="1"/>
          </p:cNvSpPr>
          <p:nvPr>
            <p:ph type="title"/>
          </p:nvPr>
        </p:nvSpPr>
        <p:spPr>
          <a:xfrm>
            <a:off x="1853184" y="228976"/>
            <a:ext cx="8001040" cy="445477"/>
          </a:xfrm>
        </p:spPr>
        <p:txBody>
          <a:bodyPr>
            <a:noAutofit/>
          </a:bodyPr>
          <a:lstStyle/>
          <a:p>
            <a:pPr algn="ctr"/>
            <a:r>
              <a:rPr lang="ru-RU" sz="2000" b="1" cap="all" dirty="0" smtClean="0">
                <a:solidFill>
                  <a:srgbClr val="A8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anose="020B0604020202020204" pitchFamily="34" charset="0"/>
              </a:rPr>
              <a:t>схема </a:t>
            </a:r>
            <a:r>
              <a:rPr lang="ru-RU" sz="2000" b="1" cap="all" dirty="0">
                <a:solidFill>
                  <a:srgbClr val="A8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anose="020B0604020202020204" pitchFamily="34" charset="0"/>
              </a:rPr>
              <a:t>организации социального сопровождения</a:t>
            </a: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9" r="19554"/>
          <a:stretch/>
        </p:blipFill>
        <p:spPr>
          <a:xfrm>
            <a:off x="150920" y="151298"/>
            <a:ext cx="755791" cy="763200"/>
          </a:xfrm>
          <a:prstGeom prst="rect">
            <a:avLst/>
          </a:prstGeom>
        </p:spPr>
      </p:pic>
      <p:pic>
        <p:nvPicPr>
          <p:cNvPr id="38" name="Picture 2" descr="http://www.gorobzor.ru/public/news/images/31126.jpg"/>
          <p:cNvPicPr>
            <a:picLocks noChangeAspect="1" noChangeArrowheads="1"/>
          </p:cNvPicPr>
          <p:nvPr/>
        </p:nvPicPr>
        <p:blipFill rotWithShape="1">
          <a:blip r:embed="rId3" cstate="print"/>
          <a:srcRect l="17479" t="5618" r="17724" b="4916"/>
          <a:stretch/>
        </p:blipFill>
        <p:spPr bwMode="auto">
          <a:xfrm>
            <a:off x="11257951" y="149794"/>
            <a:ext cx="764704" cy="764704"/>
          </a:xfrm>
          <a:prstGeom prst="rect">
            <a:avLst/>
          </a:prstGeom>
          <a:ln>
            <a:noFill/>
          </a:ln>
          <a:effectLst>
            <a:softEdge rad="38100"/>
          </a:effectLst>
        </p:spPr>
      </p:pic>
      <p:sp>
        <p:nvSpPr>
          <p:cNvPr id="58" name="Овал 57"/>
          <p:cNvSpPr/>
          <p:nvPr/>
        </p:nvSpPr>
        <p:spPr>
          <a:xfrm rot="19191493">
            <a:off x="6395323" y="2138323"/>
            <a:ext cx="2321903" cy="1072442"/>
          </a:xfrm>
          <a:prstGeom prst="ellipse">
            <a:avLst/>
          </a:prstGeom>
          <a:gradFill>
            <a:gsLst>
              <a:gs pos="0">
                <a:srgbClr val="C2DCB6"/>
              </a:gs>
              <a:gs pos="50000">
                <a:srgbClr val="C2DCB6"/>
              </a:gs>
              <a:gs pos="100000">
                <a:srgbClr val="B3D6A2"/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Ins="252000" rtlCol="0" anchor="ctr"/>
          <a:lstStyle/>
          <a:p>
            <a:pPr algn="r">
              <a:lnSpc>
                <a:spcPts val="1600"/>
              </a:lnSpc>
              <a:defRPr/>
            </a:pPr>
            <a:r>
              <a:rPr lang="ru-RU" sz="1600" b="1" dirty="0"/>
              <a:t>УСЛУГИ УЧРЕЖДЕНИЙ СОЦИАЛЬНОЙ ЗАЩИТЫ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10272403" y="1396365"/>
            <a:ext cx="1784412" cy="1768475"/>
          </a:xfrm>
          <a:prstGeom prst="roundRect">
            <a:avLst/>
          </a:prstGeom>
          <a:ln w="635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ru-RU" sz="1600" b="1" cap="all" dirty="0"/>
              <a:t>Нормализация ситуации в </a:t>
            </a:r>
            <a:r>
              <a:rPr lang="ru-RU" sz="1600" b="1" cap="all" dirty="0" smtClean="0"/>
              <a:t>семье </a:t>
            </a:r>
            <a:endParaRPr lang="ru-RU" sz="1600" b="1" cap="all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9873871" y="980387"/>
            <a:ext cx="261148" cy="57819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10265986" y="4455476"/>
            <a:ext cx="1784412" cy="1768475"/>
          </a:xfrm>
          <a:prstGeom prst="roundRect">
            <a:avLst/>
          </a:prstGeom>
          <a:ln w="635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ru-RU" b="1" cap="all" dirty="0" smtClean="0">
                <a:solidFill>
                  <a:srgbClr val="C00000"/>
                </a:solidFill>
              </a:rPr>
              <a:t>Лишение родительских прав</a:t>
            </a:r>
            <a:endParaRPr lang="ru-RU" b="1" cap="all" dirty="0">
              <a:solidFill>
                <a:srgbClr val="C00000"/>
              </a:solidFill>
            </a:endParaRPr>
          </a:p>
        </p:txBody>
      </p:sp>
      <p:sp>
        <p:nvSpPr>
          <p:cNvPr id="62" name="Выгнутая вниз стрелка 61"/>
          <p:cNvSpPr/>
          <p:nvPr/>
        </p:nvSpPr>
        <p:spPr>
          <a:xfrm>
            <a:off x="9880287" y="2919204"/>
            <a:ext cx="1421902" cy="731520"/>
          </a:xfrm>
          <a:prstGeom prst="curved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3" name="Выгнутая вверх стрелка 62"/>
          <p:cNvSpPr/>
          <p:nvPr/>
        </p:nvSpPr>
        <p:spPr>
          <a:xfrm>
            <a:off x="9886877" y="3971979"/>
            <a:ext cx="1415312" cy="731520"/>
          </a:xfrm>
          <a:prstGeom prst="curvedDownArrow">
            <a:avLst/>
          </a:prstGeom>
          <a:solidFill>
            <a:srgbClr val="C00000"/>
          </a:solidFill>
          <a:ln w="19050"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Хорда 7"/>
          <p:cNvSpPr/>
          <p:nvPr/>
        </p:nvSpPr>
        <p:spPr>
          <a:xfrm rot="10800000">
            <a:off x="3055350" y="2443162"/>
            <a:ext cx="4483847" cy="4168478"/>
          </a:xfrm>
          <a:prstGeom prst="chord">
            <a:avLst>
              <a:gd name="adj1" fmla="val 5394987"/>
              <a:gd name="adj2" fmla="val 16200000"/>
            </a:avLst>
          </a:prstGeom>
          <a:solidFill>
            <a:srgbClr val="C0C9D6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35540" y="3105794"/>
            <a:ext cx="20886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/>
              <a:t>РАЗРАБОТКА </a:t>
            </a:r>
            <a:r>
              <a:rPr lang="ru-RU" altLang="ru-RU" b="1" dirty="0" smtClean="0"/>
              <a:t>ИНДИВИДУАЛЬ-НОЙ </a:t>
            </a:r>
            <a:r>
              <a:rPr lang="ru-RU" altLang="ru-RU" b="1" dirty="0"/>
              <a:t>ПРОГРАММЫ </a:t>
            </a:r>
            <a:r>
              <a:rPr lang="ru-RU" altLang="ru-RU" b="1" cap="all" dirty="0"/>
              <a:t>социального сопровождения СЕМЬИ</a:t>
            </a:r>
          </a:p>
          <a:p>
            <a:pPr algn="ctr"/>
            <a:endParaRPr lang="ru-RU" altLang="ru-RU" b="1" dirty="0"/>
          </a:p>
          <a:p>
            <a:pPr algn="ctr"/>
            <a:r>
              <a:rPr lang="ru-RU" altLang="ru-RU" b="1" dirty="0"/>
              <a:t>РЕАЛИЗАЦИИ МЕРОПРИЯТИЙ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62607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950791"/>
              </p:ext>
            </p:extLst>
          </p:nvPr>
        </p:nvGraphicFramePr>
        <p:xfrm>
          <a:off x="1625484" y="1109642"/>
          <a:ext cx="8940917" cy="5314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1075"/>
                <a:gridCol w="1767647"/>
                <a:gridCol w="1732195"/>
              </a:tblGrid>
              <a:tr h="6037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2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  <a:cs typeface="Times New Roman" panose="02020603050405020304" pitchFamily="18" charset="0"/>
                        </a:rPr>
                        <a:t>2015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+mn-lt"/>
                          <a:cs typeface="Times New Roman" panose="02020603050405020304" pitchFamily="18" charset="0"/>
                        </a:rPr>
                        <a:t> 2016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87896"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lang="ru-RU" sz="1900" dirty="0" smtClean="0">
                          <a:latin typeface="+mn-lt"/>
                          <a:cs typeface="Times New Roman" panose="02020603050405020304" pitchFamily="18" charset="0"/>
                        </a:rPr>
                        <a:t>Количество Служб социального сопровождения семей с детьми в системе социальной защиты населения Тверской области</a:t>
                      </a:r>
                      <a:endParaRPr lang="ru-RU" sz="19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20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47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92559"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lang="ru-RU" sz="19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Количество семей</a:t>
                      </a:r>
                      <a:r>
                        <a:rPr lang="ru-RU" sz="190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с детьми, находящихся на социальном сопровождении на конец отчетного периода </a:t>
                      </a:r>
                      <a:r>
                        <a:rPr lang="ru-RU" sz="1900" b="1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900" b="1" i="1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в них детей</a:t>
                      </a:r>
                      <a:endParaRPr lang="ru-RU" sz="1900" b="1" i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latin typeface="+mn-lt"/>
                          <a:cs typeface="Times New Roman" panose="02020603050405020304" pitchFamily="18" charset="0"/>
                        </a:rPr>
                        <a:t>863 / 1693</a:t>
                      </a:r>
                      <a:endParaRPr lang="ru-RU" sz="2000" b="1" i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latin typeface="+mn-lt"/>
                          <a:cs typeface="Times New Roman" panose="02020603050405020304" pitchFamily="18" charset="0"/>
                        </a:rPr>
                        <a:t>1054 / 2193</a:t>
                      </a:r>
                      <a:endParaRPr lang="ru-RU" sz="2000" b="1" i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8813"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lang="ru-RU" sz="1900" dirty="0" smtClean="0">
                          <a:latin typeface="+mn-lt"/>
                          <a:cs typeface="Times New Roman" panose="02020603050405020304" pitchFamily="18" charset="0"/>
                        </a:rPr>
                        <a:t>Количество семей с детьми, принятых</a:t>
                      </a:r>
                      <a:r>
                        <a:rPr lang="ru-RU" sz="1900" baseline="0" dirty="0" smtClean="0">
                          <a:latin typeface="+mn-lt"/>
                          <a:cs typeface="Times New Roman" panose="02020603050405020304" pitchFamily="18" charset="0"/>
                        </a:rPr>
                        <a:t> на социальное сопровождение </a:t>
                      </a:r>
                      <a:r>
                        <a:rPr lang="ru-RU" sz="1900" b="1" baseline="0" dirty="0" smtClean="0">
                          <a:latin typeface="+mn-lt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900" baseline="0" dirty="0" smtClean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1" i="1" baseline="0" dirty="0" smtClean="0">
                          <a:latin typeface="+mn-lt"/>
                          <a:cs typeface="Times New Roman" panose="02020603050405020304" pitchFamily="18" charset="0"/>
                        </a:rPr>
                        <a:t>в них детей</a:t>
                      </a:r>
                      <a:endParaRPr lang="ru-RU" sz="1900" b="1" i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latin typeface="+mn-lt"/>
                          <a:cs typeface="Times New Roman" panose="02020603050405020304" pitchFamily="18" charset="0"/>
                        </a:rPr>
                        <a:t>1429 / 2804</a:t>
                      </a:r>
                      <a:endParaRPr lang="ru-RU" sz="2000" b="1" i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latin typeface="+mn-lt"/>
                          <a:cs typeface="Times New Roman" panose="02020603050405020304" pitchFamily="18" charset="0"/>
                        </a:rPr>
                        <a:t>1249 / 2611</a:t>
                      </a:r>
                      <a:endParaRPr lang="ru-RU" sz="2000" b="1" i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87896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ru-RU" sz="19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Количество семей, снятых с социального сопровождения в связи с преодолением трудной жизненной ситуации </a:t>
                      </a:r>
                      <a:r>
                        <a:rPr lang="ru-RU" sz="1900" b="1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/</a:t>
                      </a:r>
                      <a:r>
                        <a:rPr lang="ru-RU" sz="19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900" b="1" i="1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в них детей</a:t>
                      </a:r>
                      <a:endParaRPr lang="ru-RU" sz="1900" b="1" i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latin typeface="+mn-lt"/>
                          <a:cs typeface="Times New Roman" panose="02020603050405020304" pitchFamily="18" charset="0"/>
                        </a:rPr>
                        <a:t>566 / 1111</a:t>
                      </a:r>
                      <a:endParaRPr lang="ru-RU" sz="2000" b="1" i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latin typeface="+mn-lt"/>
                          <a:cs typeface="Times New Roman" panose="02020603050405020304" pitchFamily="18" charset="0"/>
                        </a:rPr>
                        <a:t>717 / 1412</a:t>
                      </a:r>
                      <a:endParaRPr lang="ru-RU" sz="2000" b="1" i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36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Количество семей, переведенных на иной уровень сопровождения </a:t>
                      </a:r>
                      <a:r>
                        <a:rPr lang="ru-RU" sz="1900" b="1" i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/</a:t>
                      </a:r>
                      <a:r>
                        <a:rPr lang="ru-RU" sz="1900" b="1" i="1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в них детей</a:t>
                      </a:r>
                      <a:endParaRPr lang="ru-RU" sz="1900" b="1" i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latin typeface="+mn-lt"/>
                          <a:cs typeface="Times New Roman" panose="02020603050405020304" pitchFamily="18" charset="0"/>
                        </a:rPr>
                        <a:t>243 / 443</a:t>
                      </a:r>
                      <a:endParaRPr lang="ru-RU" sz="2000" b="1" i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latin typeface="+mn-lt"/>
                          <a:cs typeface="Times New Roman" panose="02020603050405020304" pitchFamily="18" charset="0"/>
                        </a:rPr>
                        <a:t>120 / 235</a:t>
                      </a:r>
                      <a:endParaRPr lang="ru-RU" sz="2000" b="1" i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2370001" y="76480"/>
            <a:ext cx="7701099" cy="836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ru-RU" altLang="ru-RU" sz="2000" b="1" dirty="0" smtClean="0">
                <a:solidFill>
                  <a:srgbClr val="A8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ВНЕДРЕНИЕ СИСТЕМЫ СОЦИАЛЬНОГО СОПРОВОЖДЕНИЯ В ТВЕРСКОМ РЕГИОНЕ</a:t>
            </a:r>
            <a:endParaRPr lang="ru-RU" sz="2000" b="1" dirty="0">
              <a:solidFill>
                <a:srgbClr val="A8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9" r="19554"/>
          <a:stretch/>
        </p:blipFill>
        <p:spPr>
          <a:xfrm>
            <a:off x="150920" y="151298"/>
            <a:ext cx="755791" cy="763200"/>
          </a:xfrm>
          <a:prstGeom prst="rect">
            <a:avLst/>
          </a:prstGeom>
        </p:spPr>
      </p:pic>
      <p:pic>
        <p:nvPicPr>
          <p:cNvPr id="7" name="Picture 2" descr="http://www.gorobzor.ru/public/news/images/31126.jpg"/>
          <p:cNvPicPr>
            <a:picLocks noChangeAspect="1" noChangeArrowheads="1"/>
          </p:cNvPicPr>
          <p:nvPr/>
        </p:nvPicPr>
        <p:blipFill rotWithShape="1">
          <a:blip r:embed="rId3" cstate="print"/>
          <a:srcRect l="17479" t="5618" r="17724" b="4916"/>
          <a:stretch/>
        </p:blipFill>
        <p:spPr bwMode="auto">
          <a:xfrm>
            <a:off x="11257951" y="149794"/>
            <a:ext cx="764704" cy="764704"/>
          </a:xfrm>
          <a:prstGeom prst="rect">
            <a:avLst/>
          </a:prstGeom>
          <a:ln>
            <a:noFill/>
          </a:ln>
          <a:effectLst>
            <a:softEdge rad="38100"/>
          </a:effectLst>
        </p:spPr>
      </p:pic>
      <p:sp>
        <p:nvSpPr>
          <p:cNvPr id="9" name="Номер слайда 5"/>
          <p:cNvSpPr txBox="1">
            <a:spLocks/>
          </p:cNvSpPr>
          <p:nvPr/>
        </p:nvSpPr>
        <p:spPr>
          <a:xfrm>
            <a:off x="10087191" y="64928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94407BA-AE0F-469E-9E7E-FB40DADB2FA5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8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7" y="1773238"/>
            <a:ext cx="2233613" cy="14398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>
                <a:latin typeface="Times New Roman" pitchFamily="18" charset="0"/>
              </a:rPr>
              <a:t>    </a:t>
            </a:r>
            <a:endParaRPr lang="ru-RU" sz="1600" b="1" i="1" u="sng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662024" y="5898005"/>
            <a:ext cx="8902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44821"/>
              </p:ext>
            </p:extLst>
          </p:nvPr>
        </p:nvGraphicFramePr>
        <p:xfrm>
          <a:off x="1341523" y="5145835"/>
          <a:ext cx="9586884" cy="1480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000"/>
                <a:gridCol w="1347264"/>
                <a:gridCol w="1347264"/>
                <a:gridCol w="1276356"/>
                <a:gridCol w="2052000"/>
              </a:tblGrid>
              <a:tr h="337925"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anose="02020603050405020304" pitchFamily="18" charset="0"/>
                        </a:rPr>
                        <a:t>2014 год</a:t>
                      </a:r>
                      <a:endParaRPr lang="ru-RU"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anose="02020603050405020304" pitchFamily="18" charset="0"/>
                        </a:rPr>
                        <a:t>2015 год</a:t>
                      </a:r>
                      <a:endParaRPr lang="ru-RU"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anose="02020603050405020304" pitchFamily="18" charset="0"/>
                        </a:rPr>
                        <a:t>2016 год</a:t>
                      </a:r>
                      <a:endParaRPr lang="ru-RU"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anose="02020603050405020304" pitchFamily="18" charset="0"/>
                        </a:rPr>
                        <a:t>Прогноз 2017 года</a:t>
                      </a:r>
                      <a:endParaRPr lang="ru-RU"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171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  <a:cs typeface="Times New Roman" panose="02020603050405020304" pitchFamily="18" charset="0"/>
                        </a:rPr>
                        <a:t>Количество получателей, семей</a:t>
                      </a:r>
                      <a:endParaRPr lang="ru-RU"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  <a:cs typeface="Times New Roman" panose="02020603050405020304" pitchFamily="18" charset="0"/>
                        </a:rPr>
                        <a:t>47</a:t>
                      </a:r>
                      <a:endParaRPr lang="ru-RU" sz="18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  <a:cs typeface="Times New Roman" panose="02020603050405020304" pitchFamily="18" charset="0"/>
                        </a:rPr>
                        <a:t>85</a:t>
                      </a:r>
                      <a:endParaRPr lang="ru-RU" sz="18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  <a:cs typeface="Times New Roman" panose="02020603050405020304" pitchFamily="18" charset="0"/>
                        </a:rPr>
                        <a:t>186</a:t>
                      </a:r>
                      <a:endParaRPr lang="ru-RU" sz="18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  <a:cs typeface="Times New Roman" panose="02020603050405020304" pitchFamily="18" charset="0"/>
                        </a:rPr>
                        <a:t>264</a:t>
                      </a:r>
                      <a:endParaRPr lang="ru-RU" sz="18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71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  <a:cs typeface="Times New Roman" panose="02020603050405020304" pitchFamily="18" charset="0"/>
                        </a:rPr>
                        <a:t>Объем финансирования, тыс. руб.</a:t>
                      </a:r>
                      <a:endParaRPr lang="ru-RU"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  <a:cs typeface="Times New Roman" panose="02020603050405020304" pitchFamily="18" charset="0"/>
                        </a:rPr>
                        <a:t>4 154,1</a:t>
                      </a:r>
                      <a:endParaRPr lang="ru-RU" sz="18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  <a:cs typeface="Times New Roman" panose="02020603050405020304" pitchFamily="18" charset="0"/>
                        </a:rPr>
                        <a:t>5 842,1</a:t>
                      </a:r>
                      <a:endParaRPr lang="ru-RU" sz="18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  <a:cs typeface="Times New Roman" panose="02020603050405020304" pitchFamily="18" charset="0"/>
                        </a:rPr>
                        <a:t>11 029,9</a:t>
                      </a:r>
                      <a:endParaRPr lang="ru-RU" sz="18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  <a:cs typeface="Times New Roman" panose="02020603050405020304" pitchFamily="18" charset="0"/>
                        </a:rPr>
                        <a:t>14 171,5</a:t>
                      </a:r>
                      <a:endParaRPr lang="ru-RU" sz="18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171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  <a:cs typeface="Times New Roman" panose="02020603050405020304" pitchFamily="18" charset="0"/>
                        </a:rPr>
                        <a:t>Средний размер, руб.</a:t>
                      </a:r>
                      <a:endParaRPr lang="ru-RU"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  <a:cs typeface="Times New Roman" panose="02020603050405020304" pitchFamily="18" charset="0"/>
                        </a:rPr>
                        <a:t>88 386</a:t>
                      </a:r>
                      <a:endParaRPr lang="ru-RU" sz="18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  <a:cs typeface="Times New Roman" panose="02020603050405020304" pitchFamily="18" charset="0"/>
                        </a:rPr>
                        <a:t>68 730</a:t>
                      </a:r>
                      <a:endParaRPr lang="ru-RU" sz="18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  <a:cs typeface="Times New Roman" panose="02020603050405020304" pitchFamily="18" charset="0"/>
                        </a:rPr>
                        <a:t>59 301</a:t>
                      </a:r>
                      <a:endParaRPr lang="ru-RU" sz="18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  <a:cs typeface="Times New Roman" panose="02020603050405020304" pitchFamily="18" charset="0"/>
                        </a:rPr>
                        <a:t>53 680</a:t>
                      </a:r>
                      <a:endParaRPr lang="ru-RU" sz="18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2447440" y="8908"/>
            <a:ext cx="7865955" cy="868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2500"/>
              </a:lnSpc>
              <a:defRPr/>
            </a:pPr>
            <a:r>
              <a:rPr lang="ru-RU" sz="2000" b="1" dirty="0">
                <a:solidFill>
                  <a:srgbClr val="A8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ПРЕДОСТАВЛЕНИЕ ГОСУДАРСТВЕННОЙ СОЦИАЛЬНОЙ ПОМОЩИ НА ОСНОВЕ СОЦИАЛЬНОГО КОНТРАКТА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322771" y="904341"/>
            <a:ext cx="2974015" cy="611342"/>
          </a:xfrm>
          <a:prstGeom prst="roundRect">
            <a:avLst>
              <a:gd name="adj" fmla="val 442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Размер социального контакта: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787673" y="904341"/>
            <a:ext cx="3202880" cy="611342"/>
          </a:xfrm>
          <a:prstGeom prst="roundRect">
            <a:avLst>
              <a:gd name="adj" fmla="val 442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Предполагаемый </a:t>
            </a:r>
          </a:p>
          <a:p>
            <a:pPr algn="ctr"/>
            <a:r>
              <a:rPr lang="ru-RU" b="1" dirty="0"/>
              <a:t>результат: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787674" y="1595258"/>
            <a:ext cx="3202881" cy="3367355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265113">
              <a:lnSpc>
                <a:spcPts val="16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повышение уровня и качества жизни малообеспеченной категории граждан за счет самостоятельных источников дохода в денежной или натуральной форме;</a:t>
            </a:r>
          </a:p>
          <a:p>
            <a:pPr indent="265113">
              <a:lnSpc>
                <a:spcPts val="16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социальная реабилитация членов малоимущих семей;</a:t>
            </a:r>
          </a:p>
          <a:p>
            <a:pPr indent="265113">
              <a:lnSpc>
                <a:spcPts val="16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повышение социальной ответственности получателей помощи, снижение иждивенческого мотива поведения.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22771" y="1563109"/>
            <a:ext cx="2974015" cy="3399502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265113">
              <a:lnSpc>
                <a:spcPts val="17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малоимущей семье 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– до 40 тыс. руб.;</a:t>
            </a:r>
          </a:p>
          <a:p>
            <a:pPr indent="265113">
              <a:lnSpc>
                <a:spcPts val="17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малоимущей семье, имеющей не более 2 детей, –  до 100 тыс. руб.;</a:t>
            </a:r>
          </a:p>
          <a:p>
            <a:pPr indent="265113">
              <a:lnSpc>
                <a:spcPts val="17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малоимущей семье, имеющей 3 и более детей, 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–  до 150 тыс. руб.;</a:t>
            </a:r>
          </a:p>
          <a:p>
            <a:pPr indent="265113">
              <a:lnSpc>
                <a:spcPts val="17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малоимущему одиноко проживающему гражданину 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– до 30 тыс. руб.</a:t>
            </a:r>
          </a:p>
        </p:txBody>
      </p:sp>
      <p:pic>
        <p:nvPicPr>
          <p:cNvPr id="17" name="Picture 8" descr="C:\Documents and Settings\Махновец\Мои документы\Социальный контракт\фото соцконтракт\DSC_254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0"/>
          <a:stretch>
            <a:fillRect/>
          </a:stretch>
        </p:blipFill>
        <p:spPr bwMode="auto">
          <a:xfrm>
            <a:off x="4476529" y="806592"/>
            <a:ext cx="3176027" cy="22462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7" descr="C:\Documents and Settings\Махновец\Мои документы\Социальный контракт\фото соцконтракт\DSC_25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" t="4807" r="-127"/>
          <a:stretch>
            <a:fillRect/>
          </a:stretch>
        </p:blipFill>
        <p:spPr bwMode="auto">
          <a:xfrm>
            <a:off x="4480192" y="2996212"/>
            <a:ext cx="3172365" cy="20466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9" r="19554"/>
          <a:stretch/>
        </p:blipFill>
        <p:spPr>
          <a:xfrm>
            <a:off x="150920" y="151298"/>
            <a:ext cx="755791" cy="763200"/>
          </a:xfrm>
          <a:prstGeom prst="rect">
            <a:avLst/>
          </a:prstGeom>
        </p:spPr>
      </p:pic>
      <p:pic>
        <p:nvPicPr>
          <p:cNvPr id="21" name="Picture 2" descr="http://www.gorobzor.ru/public/news/images/31126.jpg"/>
          <p:cNvPicPr>
            <a:picLocks noChangeAspect="1" noChangeArrowheads="1"/>
          </p:cNvPicPr>
          <p:nvPr/>
        </p:nvPicPr>
        <p:blipFill rotWithShape="1">
          <a:blip r:embed="rId6" cstate="print"/>
          <a:srcRect l="17479" t="5618" r="17724" b="4916"/>
          <a:stretch/>
        </p:blipFill>
        <p:spPr bwMode="auto">
          <a:xfrm>
            <a:off x="11257951" y="149794"/>
            <a:ext cx="764704" cy="764704"/>
          </a:xfrm>
          <a:prstGeom prst="rect">
            <a:avLst/>
          </a:prstGeom>
          <a:ln>
            <a:noFill/>
          </a:ln>
          <a:effectLst>
            <a:softEdge rad="38100"/>
          </a:effectLst>
        </p:spPr>
      </p:pic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087191" y="6492879"/>
            <a:ext cx="2057400" cy="365125"/>
          </a:xfrm>
        </p:spPr>
        <p:txBody>
          <a:bodyPr/>
          <a:lstStyle/>
          <a:p>
            <a:fld id="{394407BA-AE0F-469E-9E7E-FB40DADB2FA5}" type="slidenum">
              <a:rPr 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30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1458" y="103265"/>
            <a:ext cx="9265332" cy="836612"/>
          </a:xfrm>
        </p:spPr>
        <p:txBody>
          <a:bodyPr rtlCol="0">
            <a:noAutofit/>
          </a:bodyPr>
          <a:lstStyle/>
          <a:p>
            <a:pPr algn="ctr">
              <a:lnSpc>
                <a:spcPts val="3000"/>
              </a:lnSpc>
              <a:defRPr/>
            </a:pPr>
            <a:r>
              <a:rPr lang="ru-RU" sz="2000" b="1" dirty="0" smtClean="0">
                <a:solidFill>
                  <a:srgbClr val="A8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ИТОГИ РАБОТЫ ПО ПРОФИЛАКТИКЕ СЕМЕЙНОГО НЕБЛАГОПОЛУЧИЯ</a:t>
            </a:r>
            <a:endParaRPr lang="ru-RU" sz="2000" b="1" dirty="0">
              <a:solidFill>
                <a:srgbClr val="A8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542289"/>
              </p:ext>
            </p:extLst>
          </p:nvPr>
        </p:nvGraphicFramePr>
        <p:xfrm>
          <a:off x="1180828" y="1153944"/>
          <a:ext cx="9814200" cy="47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4531"/>
                <a:gridCol w="1188000"/>
                <a:gridCol w="1188000"/>
                <a:gridCol w="1187669"/>
                <a:gridCol w="1188000"/>
                <a:gridCol w="1188000"/>
              </a:tblGrid>
              <a:tr h="128778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Категория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2012 год</a:t>
                      </a:r>
                      <a:endParaRPr lang="ru-RU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2013 год</a:t>
                      </a:r>
                      <a:endParaRPr lang="ru-RU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2014 год</a:t>
                      </a:r>
                      <a:endParaRPr lang="ru-RU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2015 год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2016 год</a:t>
                      </a: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803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Число семей, состоящих на учете, находящихся в социально опасном положении в КДН и ЗП</a:t>
                      </a:r>
                      <a:endParaRPr lang="ru-RU" sz="1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38838" algn="l"/>
                        </a:tabLst>
                      </a:pPr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3 973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38838" algn="l"/>
                        </a:tabLst>
                      </a:pPr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3 341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2 622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1 949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1 148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758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938838" algn="l"/>
                        </a:tabLst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Число детей, в семьях, находящихся в социально-опасном положении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38838" algn="l"/>
                        </a:tabLst>
                      </a:pPr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7 180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38838" algn="l"/>
                        </a:tabLst>
                      </a:pPr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5 983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4 689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3 635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2 214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257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ts val="2000"/>
                        </a:lnSpc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Выявлено детей-сирот и детей, оставшихся без попечения родителей</a:t>
                      </a:r>
                      <a:endParaRPr lang="ru-RU" sz="1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2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805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4" marR="9524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638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4" marR="9524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630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4" marR="9524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636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4" marR="9524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597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4" marR="9524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9" r="19554"/>
          <a:stretch/>
        </p:blipFill>
        <p:spPr>
          <a:xfrm>
            <a:off x="150920" y="151298"/>
            <a:ext cx="755791" cy="763200"/>
          </a:xfrm>
          <a:prstGeom prst="rect">
            <a:avLst/>
          </a:prstGeom>
        </p:spPr>
      </p:pic>
      <p:pic>
        <p:nvPicPr>
          <p:cNvPr id="8" name="Picture 2" descr="http://www.gorobzor.ru/public/news/images/31126.jpg"/>
          <p:cNvPicPr>
            <a:picLocks noChangeAspect="1" noChangeArrowheads="1"/>
          </p:cNvPicPr>
          <p:nvPr/>
        </p:nvPicPr>
        <p:blipFill rotWithShape="1">
          <a:blip r:embed="rId3" cstate="print"/>
          <a:srcRect l="17479" t="5618" r="17724" b="4916"/>
          <a:stretch/>
        </p:blipFill>
        <p:spPr bwMode="auto">
          <a:xfrm>
            <a:off x="11257951" y="149794"/>
            <a:ext cx="764704" cy="764704"/>
          </a:xfrm>
          <a:prstGeom prst="rect">
            <a:avLst/>
          </a:prstGeom>
          <a:ln>
            <a:noFill/>
          </a:ln>
          <a:effectLst>
            <a:softEdge rad="38100"/>
          </a:effectLst>
        </p:spPr>
      </p:pic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087191" y="6492879"/>
            <a:ext cx="2057400" cy="365125"/>
          </a:xfrm>
        </p:spPr>
        <p:txBody>
          <a:bodyPr/>
          <a:lstStyle/>
          <a:p>
            <a:fld id="{394407BA-AE0F-469E-9E7E-FB40DADB2FA5}" type="slidenum">
              <a:rPr 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5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3510" y="37927"/>
            <a:ext cx="8979625" cy="836612"/>
          </a:xfrm>
        </p:spPr>
        <p:txBody>
          <a:bodyPr rtlCol="0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000" b="1" dirty="0" smtClean="0">
                <a:solidFill>
                  <a:srgbClr val="A8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ДЕЯТЕЛЬНОСТЬ </a:t>
            </a:r>
            <a:br>
              <a:rPr lang="ru-RU" sz="2000" b="1" dirty="0" smtClean="0">
                <a:solidFill>
                  <a:srgbClr val="A8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A8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СФЕРЕ ЗАЩИТЫ ПРАВ И ИНТЕРЕСОВ ДЕТЕЙ-СИРОТ</a:t>
            </a:r>
            <a:endParaRPr lang="ru-RU" sz="2000" b="1" dirty="0">
              <a:solidFill>
                <a:srgbClr val="A8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965998"/>
              </p:ext>
            </p:extLst>
          </p:nvPr>
        </p:nvGraphicFramePr>
        <p:xfrm>
          <a:off x="1752892" y="4478831"/>
          <a:ext cx="8957741" cy="1824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000"/>
                <a:gridCol w="928364"/>
                <a:gridCol w="928364"/>
                <a:gridCol w="928364"/>
                <a:gridCol w="928364"/>
                <a:gridCol w="1428285"/>
              </a:tblGrid>
              <a:tr h="611550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  <a:cs typeface="Shruti" pitchFamily="34" charset="0"/>
                        </a:rPr>
                        <a:t>Показатели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+mn-lt"/>
                        <a:cs typeface="Shruti" pitchFamily="34" charset="0"/>
                      </a:endParaRPr>
                    </a:p>
                  </a:txBody>
                  <a:tcPr marL="9524" marR="9524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  <a:cs typeface="Shruti" pitchFamily="34" charset="0"/>
                        </a:rPr>
                        <a:t>2012 г.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+mn-lt"/>
                        <a:cs typeface="Shruti" pitchFamily="34" charset="0"/>
                      </a:endParaRPr>
                    </a:p>
                  </a:txBody>
                  <a:tcPr marL="9524" marR="9524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  <a:cs typeface="Shruti" pitchFamily="34" charset="0"/>
                        </a:rPr>
                        <a:t>2013 г.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+mn-lt"/>
                        <a:cs typeface="Shruti" pitchFamily="34" charset="0"/>
                      </a:endParaRPr>
                    </a:p>
                  </a:txBody>
                  <a:tcPr marL="9524" marR="9524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  <a:cs typeface="Shruti" pitchFamily="34" charset="0"/>
                        </a:rPr>
                        <a:t>2014 г.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+mn-lt"/>
                        <a:cs typeface="Shruti" pitchFamily="34" charset="0"/>
                      </a:endParaRPr>
                    </a:p>
                  </a:txBody>
                  <a:tcPr marL="9524" marR="9524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  <a:cs typeface="Shruti" pitchFamily="34" charset="0"/>
                        </a:rPr>
                        <a:t>2015 г.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+mn-lt"/>
                        <a:cs typeface="Shruti" pitchFamily="34" charset="0"/>
                      </a:endParaRPr>
                    </a:p>
                  </a:txBody>
                  <a:tcPr marL="9524" marR="9524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  <a:cs typeface="Shruti" pitchFamily="34" charset="0"/>
                        </a:rPr>
                        <a:t>2016 г.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+mn-lt"/>
                        <a:cs typeface="Shruti" pitchFamily="34" charset="0"/>
                      </a:endParaRPr>
                    </a:p>
                  </a:txBody>
                  <a:tcPr marL="9524" marR="9524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212765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ts val="1900"/>
                        </a:lnSpc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детей, находящихся на 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fontAlgn="ctr" latinLnBrk="0" hangingPunct="1">
                        <a:lnSpc>
                          <a:spcPts val="1900"/>
                        </a:lnSpc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воспитании </a:t>
                      </a:r>
                      <a:r>
                        <a:rPr lang="ru-RU" sz="1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замещающих семьях от общего числа детей, оставшихся без попечения родителей</a:t>
                      </a:r>
                      <a:endParaRPr lang="ru-RU" sz="1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2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+mn-lt"/>
                          <a:cs typeface="Shruti" pitchFamily="34" charset="0"/>
                        </a:rPr>
                        <a:t>81%</a:t>
                      </a:r>
                    </a:p>
                  </a:txBody>
                  <a:tcPr marL="9524" marR="9524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+mn-lt"/>
                          <a:cs typeface="Shruti" pitchFamily="34" charset="0"/>
                        </a:rPr>
                        <a:t>84%</a:t>
                      </a:r>
                    </a:p>
                  </a:txBody>
                  <a:tcPr marL="9524" marR="9524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+mn-lt"/>
                          <a:cs typeface="Shruti" pitchFamily="34" charset="0"/>
                        </a:rPr>
                        <a:t>87%</a:t>
                      </a:r>
                    </a:p>
                  </a:txBody>
                  <a:tcPr marL="9524" marR="9524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Shruti" pitchFamily="34" charset="0"/>
                        </a:rPr>
                        <a:t>88,7%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+mn-lt"/>
                        <a:cs typeface="Shruti" pitchFamily="34" charset="0"/>
                      </a:endParaRPr>
                    </a:p>
                  </a:txBody>
                  <a:tcPr marL="9524" marR="9524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Shruti" pitchFamily="34" charset="0"/>
                        </a:rPr>
                        <a:t>90,18%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+mn-lt"/>
                        <a:cs typeface="Shruti" pitchFamily="34" charset="0"/>
                      </a:endParaRPr>
                    </a:p>
                  </a:txBody>
                  <a:tcPr marL="9524" marR="9524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929973"/>
              </p:ext>
            </p:extLst>
          </p:nvPr>
        </p:nvGraphicFramePr>
        <p:xfrm>
          <a:off x="719092" y="1091444"/>
          <a:ext cx="10857391" cy="3140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9" r="19554"/>
          <a:stretch/>
        </p:blipFill>
        <p:spPr>
          <a:xfrm>
            <a:off x="150920" y="151298"/>
            <a:ext cx="755791" cy="763200"/>
          </a:xfrm>
          <a:prstGeom prst="rect">
            <a:avLst/>
          </a:prstGeom>
        </p:spPr>
      </p:pic>
      <p:pic>
        <p:nvPicPr>
          <p:cNvPr id="11" name="Picture 2" descr="http://www.gorobzor.ru/public/news/images/31126.jpg"/>
          <p:cNvPicPr>
            <a:picLocks noChangeAspect="1" noChangeArrowheads="1"/>
          </p:cNvPicPr>
          <p:nvPr/>
        </p:nvPicPr>
        <p:blipFill rotWithShape="1">
          <a:blip r:embed="rId4" cstate="print"/>
          <a:srcRect l="17479" t="5618" r="17724" b="4916"/>
          <a:stretch/>
        </p:blipFill>
        <p:spPr bwMode="auto">
          <a:xfrm>
            <a:off x="11257951" y="149794"/>
            <a:ext cx="764704" cy="764704"/>
          </a:xfrm>
          <a:prstGeom prst="rect">
            <a:avLst/>
          </a:prstGeom>
          <a:ln>
            <a:noFill/>
          </a:ln>
          <a:effectLst>
            <a:softEdge rad="38100"/>
          </a:effectLst>
        </p:spPr>
      </p:pic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087191" y="6492879"/>
            <a:ext cx="2057400" cy="365125"/>
          </a:xfrm>
        </p:spPr>
        <p:txBody>
          <a:bodyPr/>
          <a:lstStyle/>
          <a:p>
            <a:fld id="{394407BA-AE0F-469E-9E7E-FB40DADB2FA5}" type="slidenum">
              <a:rPr 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65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</TotalTime>
  <Words>773</Words>
  <Application>Microsoft Office PowerPoint</Application>
  <PresentationFormat>Произвольный</PresentationFormat>
  <Paragraphs>219</Paragraphs>
  <Slides>10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«Эффективность социального сопровождения  в системе государственной помощи семьям с детьми»</vt:lpstr>
      <vt:lpstr>ВИДЫ ДЕЯТЕЛЬНОСТИ СОЦИАЛЬНЫХ УЧРЕЖДЕНИЙ</vt:lpstr>
      <vt:lpstr>Презентация PowerPoint</vt:lpstr>
      <vt:lpstr>Презентация PowerPoint</vt:lpstr>
      <vt:lpstr>схема организации социального сопровождения</vt:lpstr>
      <vt:lpstr>Презентация PowerPoint</vt:lpstr>
      <vt:lpstr>Презентация PowerPoint</vt:lpstr>
      <vt:lpstr>ИТОГИ РАБОТЫ ПО ПРОФИЛАКТИКЕ СЕМЕЙНОГО НЕБЛАГОПОЛУЧИЯ</vt:lpstr>
      <vt:lpstr>ДЕЯТЕЛЬНОСТЬ  В СФЕРЕ ЗАЩИТЫ ПРАВ И ИНТЕРЕСОВ ДЕТЕЙ-СИРОТ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Зам начальника ОСПСД</dc:creator>
  <cp:lastModifiedBy>Ульянова Ольга Вячеславовна</cp:lastModifiedBy>
  <cp:revision>57</cp:revision>
  <cp:lastPrinted>2017-06-26T13:55:43Z</cp:lastPrinted>
  <dcterms:created xsi:type="dcterms:W3CDTF">2017-06-22T11:46:15Z</dcterms:created>
  <dcterms:modified xsi:type="dcterms:W3CDTF">2017-07-06T06:32:51Z</dcterms:modified>
</cp:coreProperties>
</file>